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70" d="100"/>
          <a:sy n="170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7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1533088"/>
            <a:ext cx="4000500" cy="16458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294" b="1" kern="0" spc="-1" dirty="0">
                <a:solidFill>
                  <a:srgbClr val="1A1A1A"/>
                </a:solidFill>
              </a:rPr>
              <a:t>The Four Ways Speeding Impairs Drivers</a:t>
            </a:r>
            <a:endParaRPr lang="en-US" sz="3294" dirty="0"/>
          </a:p>
        </p:txBody>
      </p:sp>
      <p:sp>
        <p:nvSpPr>
          <p:cNvPr id="4" name="Text 1"/>
          <p:cNvSpPr/>
          <p:nvPr/>
        </p:nvSpPr>
        <p:spPr>
          <a:xfrm>
            <a:off x="428625" y="3513198"/>
            <a:ext cx="3571875" cy="5600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333333"/>
                </a:solidFill>
              </a:rPr>
              <a:t>Understanding the Physical and Cognitive Risks of Excessive Speed</a:t>
            </a:r>
            <a:endParaRPr lang="en-US" sz="2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500063"/>
            <a:ext cx="4143375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0830D-3597-D42C-5805-072F97D5BEF3}"/>
              </a:ext>
            </a:extLst>
          </p:cNvPr>
          <p:cNvSpPr txBox="1"/>
          <p:nvPr/>
        </p:nvSpPr>
        <p:spPr>
          <a:xfrm>
            <a:off x="232029" y="4712029"/>
            <a:ext cx="419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©2026 Fatal Vision® by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Innocorp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Ltd. |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www.fatalvision.com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83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517950"/>
            <a:ext cx="4000500" cy="594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2" b="1" dirty="0">
                <a:solidFill>
                  <a:srgbClr val="1A1A1A"/>
                </a:solidFill>
              </a:rPr>
              <a:t>Safety Limits and Unsurvivable Speeds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428625" y="1290870"/>
            <a:ext cx="227369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FF4D00"/>
                </a:solidFill>
              </a:rPr>
              <a:t>Real-World Collision Scenarios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42925" y="1619483"/>
            <a:ext cx="1228093" cy="1560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Collision at 30 mph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42925" y="1865942"/>
            <a:ext cx="3886200" cy="3334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1A1A1A"/>
                </a:solidFill>
              </a:rPr>
              <a:t>May result in injuries, but typically </a:t>
            </a:r>
            <a:r>
              <a:rPr lang="en-US" sz="1200" b="1" dirty="0">
                <a:solidFill>
                  <a:srgbClr val="1A1A1A"/>
                </a:solidFill>
              </a:rPr>
              <a:t>survivable conditions</a:t>
            </a:r>
            <a:r>
              <a:rPr lang="en-US" sz="1200" dirty="0">
                <a:solidFill>
                  <a:srgbClr val="1A1A1A"/>
                </a:solidFill>
              </a:rPr>
              <a:t> with modern safety features.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42925" y="2380292"/>
            <a:ext cx="1228093" cy="1560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Collision at 70 mph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42925" y="2626751"/>
            <a:ext cx="3886200" cy="3334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Can be unsurvivable, even with modern vehicle safety features (airbags, crumple zones).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28625" y="3126814"/>
            <a:ext cx="4000500" cy="670034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1A1A1A"/>
                </a:solidFill>
              </a:rPr>
              <a:t>Safety features have limits. Beyond a certain speed threshold, these protective systems cannot adequately protect occupants from the extreme forces generated in a collision.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28625" y="4096885"/>
            <a:ext cx="1294457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Discussion Question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28625" y="4304054"/>
            <a:ext cx="4086668" cy="3334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1A1A1A"/>
                </a:solidFill>
              </a:rPr>
              <a:t>How do higher speeds affect not just the driver, but also passengers, pedestrians, and people in other vehicles?</a:t>
            </a:r>
            <a:endParaRPr lang="en-US" sz="1200" dirty="0"/>
          </a:p>
        </p:txBody>
      </p:sp>
      <p:pic>
        <p:nvPicPr>
          <p:cNvPr id="16" name="Picture 15" descr="A group of blue figures and numbers&#10;&#10;AI-generated content may be incorrect.">
            <a:extLst>
              <a:ext uri="{FF2B5EF4-FFF2-40B4-BE49-F238E27FC236}">
                <a16:creationId xmlns:a16="http://schemas.microsoft.com/office/drawing/2014/main" id="{A082D788-275A-51E3-32D2-F50A9088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37" y="998188"/>
            <a:ext cx="4179710" cy="2402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8B2D5F-3D10-EB4E-52AC-39DB42F75F44}"/>
              </a:ext>
            </a:extLst>
          </p:cNvPr>
          <p:cNvSpPr txBox="1"/>
          <p:nvPr/>
        </p:nvSpPr>
        <p:spPr>
          <a:xfrm>
            <a:off x="4835927" y="3345921"/>
            <a:ext cx="4621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US" sz="1200" b="1" i="0" dirty="0">
                <a:solidFill>
                  <a:srgbClr val="1E414E"/>
                </a:solidFill>
                <a:effectLst/>
                <a:latin typeface="inherit"/>
              </a:rPr>
              <a:t>Likelihood of death for people walking if hit at these speeds</a:t>
            </a:r>
            <a:endParaRPr lang="en-US" sz="1200" b="1" i="0" dirty="0">
              <a:solidFill>
                <a:srgbClr val="1B3039"/>
              </a:solidFill>
              <a:effectLst/>
              <a:latin typeface="Lato" panose="020F0502020204030203" pitchFamily="34" charset="0"/>
            </a:endParaRPr>
          </a:p>
          <a:p>
            <a:pPr fontAlgn="base">
              <a:buNone/>
            </a:pPr>
            <a:r>
              <a:rPr lang="en-US" sz="1200" b="0" i="1" dirty="0">
                <a:solidFill>
                  <a:srgbClr val="1E414E"/>
                </a:solidFill>
                <a:effectLst/>
                <a:latin typeface="Lato" panose="020F0502020204030203" pitchFamily="34" charset="0"/>
              </a:rPr>
              <a:t>Source: AAA Foundation, Tefft, B.C. (2011)</a:t>
            </a:r>
            <a:endParaRPr lang="en-US" sz="1200" b="0" i="0" dirty="0">
              <a:solidFill>
                <a:srgbClr val="1B3039"/>
              </a:solidFill>
              <a:effectLst/>
              <a:latin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1213070"/>
            <a:ext cx="4000500" cy="594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2" b="1" dirty="0">
                <a:solidFill>
                  <a:srgbClr val="1A1A1A"/>
                </a:solidFill>
              </a:rPr>
              <a:t>Summary: Speeding's Unacceptable Trade-Offs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428625" y="1921920"/>
            <a:ext cx="228600" cy="228600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28625" y="1970252"/>
            <a:ext cx="228600" cy="146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42950" y="1921920"/>
            <a:ext cx="395942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Vision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42950" y="2096942"/>
            <a:ext cx="3686175" cy="2875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You lose peripheral vision</a:t>
            </a:r>
            <a:r>
              <a:rPr lang="en-US" sz="1200" dirty="0">
                <a:solidFill>
                  <a:srgbClr val="333333"/>
                </a:solidFill>
              </a:rPr>
              <a:t>, missing critical side hazards like pedestrians and merging cars.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428625" y="2505308"/>
            <a:ext cx="228600" cy="228600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28625" y="2560728"/>
            <a:ext cx="228600" cy="146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42950" y="2505308"/>
            <a:ext cx="911468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Reaction Time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742950" y="2680329"/>
            <a:ext cx="3686175" cy="2875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You cover more distance</a:t>
            </a:r>
            <a:r>
              <a:rPr lang="en-US" sz="1200" dirty="0">
                <a:solidFill>
                  <a:srgbClr val="333333"/>
                </a:solidFill>
              </a:rPr>
              <a:t> during the average 3.19-second response time, eliminating your margin for error.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428625" y="3081607"/>
            <a:ext cx="228600" cy="228600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28625" y="3144453"/>
            <a:ext cx="228600" cy="146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3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742950" y="3081607"/>
            <a:ext cx="1151084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Stopping Distance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742950" y="3256628"/>
            <a:ext cx="4143375" cy="2875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Your stopping distance increases exponentially</a:t>
            </a:r>
            <a:r>
              <a:rPr lang="en-US" sz="1200" dirty="0">
                <a:solidFill>
                  <a:srgbClr val="333333"/>
                </a:solidFill>
              </a:rPr>
              <a:t> (3–4x when doubling speed).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428625" y="3645491"/>
            <a:ext cx="228600" cy="228600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428625" y="3700916"/>
            <a:ext cx="228600" cy="146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4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742950" y="3645491"/>
            <a:ext cx="733149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Crash Force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742950" y="3820512"/>
            <a:ext cx="3686175" cy="2875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Your crash energy increases by the square of your speed</a:t>
            </a:r>
            <a:r>
              <a:rPr lang="en-US" sz="1200" dirty="0">
                <a:solidFill>
                  <a:srgbClr val="333333"/>
                </a:solidFill>
              </a:rPr>
              <a:t> (4x when doubling speed), making crashes more fatal.</a:t>
            </a:r>
            <a:endParaRPr lang="en-US" sz="1200" dirty="0"/>
          </a:p>
        </p:txBody>
      </p:sp>
      <p:pic>
        <p:nvPicPr>
          <p:cNvPr id="20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37936" y="1219908"/>
            <a:ext cx="3297253" cy="29162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57313" y="901731"/>
            <a:ext cx="6429375" cy="48005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862" b="1" kern="0" spc="-1" dirty="0">
                <a:solidFill>
                  <a:srgbClr val="F2F2F2"/>
                </a:solidFill>
              </a:rPr>
              <a:t>Drive Smart, Drive Safe</a:t>
            </a:r>
            <a:endParaRPr lang="en-US" sz="2862" dirty="0"/>
          </a:p>
        </p:txBody>
      </p:sp>
      <p:sp>
        <p:nvSpPr>
          <p:cNvPr id="4" name="Text 1"/>
          <p:cNvSpPr/>
          <p:nvPr/>
        </p:nvSpPr>
        <p:spPr>
          <a:xfrm>
            <a:off x="1714500" y="1561215"/>
            <a:ext cx="5715000" cy="12182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dirty="0">
                <a:solidFill>
                  <a:srgbClr val="F2F2F2"/>
                </a:solidFill>
              </a:rPr>
              <a:t>Speed limits are set to account for human limitations and vehicle physics. </a:t>
            </a:r>
            <a:r>
              <a:rPr lang="en-US" b="1" dirty="0">
                <a:solidFill>
                  <a:srgbClr val="FF4D00"/>
                </a:solidFill>
              </a:rPr>
              <a:t>Respecting them is the single most effective way to mitigate the four impairments discussed.</a:t>
            </a:r>
            <a:r>
              <a:rPr lang="en-US" dirty="0">
                <a:solidFill>
                  <a:srgbClr val="F2F2F2"/>
                </a:solidFill>
              </a:rPr>
              <a:t> Every mile per hour matters when it comes to your safety and the safety of others on the road.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3830964" y="3153435"/>
            <a:ext cx="1482072" cy="1474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b="1" kern="0" spc="2" dirty="0">
                <a:solidFill>
                  <a:srgbClr val="FF4D00"/>
                </a:solidFill>
              </a:rPr>
              <a:t>Final Reflection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1357313" y="3432042"/>
            <a:ext cx="6429375" cy="4114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F2F2F2"/>
                </a:solidFill>
              </a:rPr>
              <a:t>What is one change you can commit to making in your driving habits to reduce the risk associated with speeding?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1228753"/>
            <a:ext cx="4000500" cy="594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2" b="1" dirty="0">
                <a:solidFill>
                  <a:srgbClr val="1A1A1A"/>
                </a:solidFill>
              </a:rPr>
              <a:t>Speeding: A Threat to Physical and Cognitive Control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428624" y="1936592"/>
            <a:ext cx="4078575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Speeding creates specific physical and cognitive impairments that significantly increase the danger of driving. Understanding these effects helps drivers recognize why posted speed limits exist.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428625" y="2778582"/>
            <a:ext cx="200025" cy="200025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28624" y="2837792"/>
            <a:ext cx="200025" cy="1272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14375" y="2800294"/>
            <a:ext cx="2915093" cy="17242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Drivers Have a Narrower Field of Vision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428625" y="3078619"/>
            <a:ext cx="200025" cy="200025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28625" y="3137829"/>
            <a:ext cx="200025" cy="1272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14375" y="3100332"/>
            <a:ext cx="2392193" cy="17242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Drivers Have Less Reaction Time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428625" y="3378657"/>
            <a:ext cx="200025" cy="200025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28625" y="3442292"/>
            <a:ext cx="200025" cy="1272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714375" y="3400369"/>
            <a:ext cx="2920030" cy="17242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Vehicles Have Longer Braking Distances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428625" y="3678694"/>
            <a:ext cx="200025" cy="200025"/>
          </a:xfrm>
          <a:prstGeom prst="ellipse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28623" y="3745557"/>
            <a:ext cx="200025" cy="1272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1200" b="1" dirty="0">
                <a:solidFill>
                  <a:srgbClr val="F2F2F2"/>
                </a:solidFill>
              </a:rPr>
              <a:t>4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714375" y="3700407"/>
            <a:ext cx="4010137" cy="17242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Crashes Are More Forceful and More Likely to Be Fatal</a:t>
            </a:r>
            <a:endParaRPr lang="en-US" sz="1400" dirty="0"/>
          </a:p>
        </p:txBody>
      </p:sp>
      <p:pic>
        <p:nvPicPr>
          <p:cNvPr id="19" name="Picture 18" descr="A car driving on a road&#10;&#10;AI-generated content may be incorrect.">
            <a:extLst>
              <a:ext uri="{FF2B5EF4-FFF2-40B4-BE49-F238E27FC236}">
                <a16:creationId xmlns:a16="http://schemas.microsoft.com/office/drawing/2014/main" id="{9ECB96E1-0182-1343-1A48-6419F5B9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850" y="1364839"/>
            <a:ext cx="3906473" cy="24064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752626"/>
            <a:ext cx="4000500" cy="5703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1A1A1A"/>
                </a:solidFill>
              </a:rPr>
              <a:t>Speed-Induced Tunnel Vision: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602" b="1" dirty="0">
                <a:solidFill>
                  <a:srgbClr val="1A1A1A"/>
                </a:solidFill>
              </a:rPr>
              <a:t>Losing Peripheral Awareness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428625" y="1446679"/>
            <a:ext cx="4000500" cy="718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As speed increases, a driver's peripheral vision shrinks in a phenomenon known as "speed-induced tunnel vision." The brain focuses more on what is directly ahead, reducing the ability to detect hazards on the sides.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28625" y="2458287"/>
            <a:ext cx="2527615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FF4D00"/>
                </a:solidFill>
              </a:rPr>
              <a:t>Field of Vision at Different Speeds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28625" y="2679743"/>
            <a:ext cx="952312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When Stopped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184061" y="2679743"/>
            <a:ext cx="288541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180°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28625" y="2999426"/>
            <a:ext cx="1332160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35 mph (56 km/h)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184061" y="2999426"/>
            <a:ext cx="288541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104°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28625" y="3319109"/>
            <a:ext cx="1332160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40 mph (65 km/h)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249443" y="3319109"/>
            <a:ext cx="209994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70°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428625" y="3638792"/>
            <a:ext cx="1410707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60 mph (100 km/h)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249443" y="3638792"/>
            <a:ext cx="209994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42°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28625" y="3958475"/>
            <a:ext cx="1410707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90 mph (150 km/h)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4266627" y="3958475"/>
            <a:ext cx="1258358" cy="146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18° </a:t>
            </a:r>
            <a:r>
              <a:rPr lang="en-US" sz="1200" b="1" i="1" dirty="0">
                <a:solidFill>
                  <a:srgbClr val="FF4D00"/>
                </a:solidFill>
              </a:rPr>
              <a:t>(90% reduction)</a:t>
            </a:r>
            <a:endParaRPr lang="en-US" sz="1200" i="1" dirty="0"/>
          </a:p>
        </p:txBody>
      </p:sp>
      <p:pic>
        <p:nvPicPr>
          <p:cNvPr id="22" name="Picture 21" descr="A video game of a car driving&#10;&#10;AI-generated content may be incorrect.">
            <a:extLst>
              <a:ext uri="{FF2B5EF4-FFF2-40B4-BE49-F238E27FC236}">
                <a16:creationId xmlns:a16="http://schemas.microsoft.com/office/drawing/2014/main" id="{4286542F-3065-B5F9-0E20-E540EB632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59" y="1561978"/>
            <a:ext cx="4041159" cy="22731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71625" y="358557"/>
            <a:ext cx="6000750" cy="2971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2" b="1" dirty="0">
                <a:solidFill>
                  <a:srgbClr val="1A1A1A"/>
                </a:solidFill>
              </a:rPr>
              <a:t>The Cost of Tunnel Vision: Missed Hazards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1571625" y="1155783"/>
            <a:ext cx="1520353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FF4D00"/>
                </a:solidFill>
              </a:rPr>
              <a:t>Real-World Example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1571625" y="1434389"/>
            <a:ext cx="6000750" cy="6557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333333"/>
                </a:solidFill>
              </a:rPr>
              <a:t>A driver going </a:t>
            </a:r>
            <a:r>
              <a:rPr lang="en-US" sz="1600" b="1" dirty="0">
                <a:solidFill>
                  <a:srgbClr val="FF4D00"/>
                </a:solidFill>
              </a:rPr>
              <a:t>30 mph</a:t>
            </a:r>
            <a:r>
              <a:rPr lang="en-US" sz="1600" dirty="0">
                <a:solidFill>
                  <a:srgbClr val="333333"/>
                </a:solidFill>
              </a:rPr>
              <a:t> in a neighborhood can clearly see a child approaching a crosswalk from the sidewalk. At </a:t>
            </a:r>
            <a:r>
              <a:rPr lang="en-US" sz="1600" b="1" dirty="0">
                <a:solidFill>
                  <a:srgbClr val="FF4D00"/>
                </a:solidFill>
              </a:rPr>
              <a:t>55 mph</a:t>
            </a:r>
            <a:r>
              <a:rPr lang="en-US" sz="1600" dirty="0">
                <a:solidFill>
                  <a:srgbClr val="333333"/>
                </a:solidFill>
              </a:rPr>
              <a:t>, that child may not even register in the driver's peripheral vision until it is too late.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438291" y="2780703"/>
            <a:ext cx="1579920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FF4D00"/>
                </a:solidFill>
              </a:rPr>
              <a:t>Discussion Questions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268170" y="3190877"/>
            <a:ext cx="6000750" cy="365727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What kinds of hazards (pedestrians, merging cars, animals, bikes) do drivers miss when their peripheral vision is reduced?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268170" y="3644713"/>
            <a:ext cx="6675930" cy="182038"/>
          </a:xfrm>
          <a:prstGeom prst="rect">
            <a:avLst/>
          </a:prstGeom>
          <a:noFill/>
          <a:ln/>
        </p:spPr>
        <p:txBody>
          <a:bodyPr wrap="none" lIns="170053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How might tunnel vision affect driving in city streets, school zones, or heavy traffic areas?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268170" y="3953780"/>
            <a:ext cx="4762329" cy="182038"/>
          </a:xfrm>
          <a:prstGeom prst="rect">
            <a:avLst/>
          </a:prstGeom>
          <a:noFill/>
          <a:ln/>
        </p:spPr>
        <p:txBody>
          <a:bodyPr wrap="none" lIns="170053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Have you ever noticed your focus narrowing when driving fast?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53306"/>
            <a:ext cx="4000500" cy="610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1A1A1A"/>
                </a:solidFill>
              </a:rPr>
              <a:t>The 3.19-Second Delay: Speed vs. Response Time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428625" y="977099"/>
            <a:ext cx="4000500" cy="112425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4400"/>
          </a:p>
        </p:txBody>
      </p:sp>
      <p:sp>
        <p:nvSpPr>
          <p:cNvPr id="5" name="Shape 2"/>
          <p:cNvSpPr/>
          <p:nvPr/>
        </p:nvSpPr>
        <p:spPr>
          <a:xfrm>
            <a:off x="428625" y="998361"/>
            <a:ext cx="45719" cy="1094004"/>
          </a:xfrm>
          <a:prstGeom prst="rect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 sz="4400"/>
          </a:p>
        </p:txBody>
      </p:sp>
      <p:sp>
        <p:nvSpPr>
          <p:cNvPr id="6" name="Text 3"/>
          <p:cNvSpPr/>
          <p:nvPr/>
        </p:nvSpPr>
        <p:spPr>
          <a:xfrm>
            <a:off x="535781" y="1055904"/>
            <a:ext cx="3786188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Response Time =
Perception + Decision + Reaction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35781" y="1567129"/>
            <a:ext cx="3786188" cy="4705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Speeding does not change the time it takes to process a hazard, but it drastically reduces the distance available during that time.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28625" y="2279380"/>
            <a:ext cx="3340402" cy="11759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Average Response Time Breakdown (85% of drivers)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28625" y="2615645"/>
            <a:ext cx="1573251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Eye Movement Delay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179289" y="2615645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0.09s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428625" y="2872820"/>
            <a:ext cx="1050224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Fixation Delay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179289" y="2872820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0.20s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428625" y="3129995"/>
            <a:ext cx="1342932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Recognition Delay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4179289" y="3129995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0.50s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28625" y="3387170"/>
            <a:ext cx="1041952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Decision Time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4179289" y="3387170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0.85s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428625" y="3644345"/>
            <a:ext cx="1744580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Muscle Response Delay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4179289" y="3644345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0.31s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428625" y="3901520"/>
            <a:ext cx="152092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Brake Reaction Time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4179289" y="3901520"/>
            <a:ext cx="394339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1.24s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428625" y="4315857"/>
            <a:ext cx="152221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Total Response Time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3712573" y="4315857"/>
            <a:ext cx="95930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3.19 seconds</a:t>
            </a:r>
            <a:endParaRPr lang="en-US" sz="1400" dirty="0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1143000"/>
            <a:ext cx="4143375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516554"/>
            <a:ext cx="4036219" cy="5974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1A1A1A"/>
                </a:solidFill>
              </a:rPr>
              <a:t>The Seven Steps to a Stop: Where Errors Can Occur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28625" y="1225403"/>
            <a:ext cx="4036219" cy="666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The process from detecting a hazard to pressing the brake pedal involves seven distinct steps. When speeding, the vehicle covers far greater distance during this process, leaving less margin for error.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28625" y="2063679"/>
            <a:ext cx="1037463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The Seven Steps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28625" y="2333355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1.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85788" y="2333355"/>
            <a:ext cx="1933414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eyes detect the object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28625" y="2530506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2.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85788" y="2530506"/>
            <a:ext cx="3722814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optical signal is converted into a nerve impulse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28625" y="2727657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3.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85788" y="2727657"/>
            <a:ext cx="3216650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signal travels to the brain's visual cortex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28625" y="2924808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4.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585788" y="2924808"/>
            <a:ext cx="3087448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brain interprets the object as a hazard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428625" y="3121958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5.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85788" y="3121958"/>
            <a:ext cx="2732543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brain decides what action to take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428625" y="3319109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6.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585788" y="3319109"/>
            <a:ext cx="2925160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A motor signal is sent to the leg muscles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428625" y="3516260"/>
            <a:ext cx="139462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7.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585788" y="3516260"/>
            <a:ext cx="2928109" cy="15318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400" dirty="0">
                <a:solidFill>
                  <a:srgbClr val="1A1A1A"/>
                </a:solidFill>
              </a:rPr>
              <a:t>The foot moves to press the brake pedal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428625" y="4027736"/>
            <a:ext cx="1552926" cy="1628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Discussion Question: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428624" y="4213473"/>
            <a:ext cx="4533235" cy="4705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Why is speeding especially dangerous in unfamiliar areas or during night-time driving, where the time needed for perception and decision is naturally extended?</a:t>
            </a:r>
            <a:endParaRPr lang="en-US" sz="1400" dirty="0"/>
          </a:p>
        </p:txBody>
      </p:sp>
      <p:pic>
        <p:nvPicPr>
          <p:cNvPr id="22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23264" y="1006549"/>
            <a:ext cx="3722813" cy="29467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4" y="854962"/>
            <a:ext cx="4455263" cy="275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Exponential Increase:  Stopping Distance vs. Speed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428625" y="1457491"/>
            <a:ext cx="4000500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Stopping distance increases </a:t>
            </a:r>
            <a:r>
              <a:rPr lang="en-US" sz="1200" b="1" dirty="0">
                <a:solidFill>
                  <a:srgbClr val="333333"/>
                </a:solidFill>
              </a:rPr>
              <a:t>exponentially</a:t>
            </a:r>
            <a:r>
              <a:rPr lang="en-US" sz="1400" dirty="0">
                <a:solidFill>
                  <a:srgbClr val="333333"/>
                </a:solidFill>
              </a:rPr>
              <a:t>, not linearly, as speed rises because kinetic energy grows with the square of speed.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428625" y="2100765"/>
            <a:ext cx="4000500" cy="369689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4000"/>
          </a:p>
        </p:txBody>
      </p:sp>
      <p:sp>
        <p:nvSpPr>
          <p:cNvPr id="6" name="Shape 3"/>
          <p:cNvSpPr/>
          <p:nvPr/>
        </p:nvSpPr>
        <p:spPr>
          <a:xfrm>
            <a:off x="428625" y="2100765"/>
            <a:ext cx="28575" cy="369689"/>
          </a:xfrm>
          <a:prstGeom prst="rect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 sz="4000"/>
          </a:p>
        </p:txBody>
      </p:sp>
      <p:sp>
        <p:nvSpPr>
          <p:cNvPr id="7" name="Text 4"/>
          <p:cNvSpPr/>
          <p:nvPr/>
        </p:nvSpPr>
        <p:spPr>
          <a:xfrm>
            <a:off x="428625" y="2100765"/>
            <a:ext cx="4000500" cy="403957"/>
          </a:xfrm>
          <a:prstGeom prst="rect">
            <a:avLst/>
          </a:prstGeom>
          <a:noFill/>
          <a:ln/>
        </p:spPr>
        <p:txBody>
          <a:bodyPr wrap="square" lIns="127508" tIns="127508" rIns="127508" bIns="127508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Stopping Distance = Response Distance + Braking Distance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28625" y="2577889"/>
            <a:ext cx="4000500" cy="359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Doubling a car's speed requires approximately 3 to 4 times the distance to come to a stop.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28625" y="3099104"/>
            <a:ext cx="1784719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30 mph on dry pavement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826566" y="3099104"/>
            <a:ext cx="756104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75–120 feet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28625" y="3409857"/>
            <a:ext cx="1784719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At 60 mph on dry pavement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3765286" y="3409857"/>
            <a:ext cx="834652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240–360 feet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28625" y="3720610"/>
            <a:ext cx="769441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Comparison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3813925" y="3720610"/>
            <a:ext cx="748538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3–4x longer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428625" y="4152807"/>
            <a:ext cx="4571444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i="1" dirty="0">
                <a:solidFill>
                  <a:srgbClr val="666666"/>
                </a:solidFill>
              </a:rPr>
              <a:t>Note: At 60 mph, stopping distance is almost the length of a football field.</a:t>
            </a:r>
            <a:endParaRPr lang="en-US" sz="1200" dirty="0"/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53825" y="1209657"/>
            <a:ext cx="4000500" cy="24910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4" y="883732"/>
            <a:ext cx="4405645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1A1A1A"/>
                </a:solidFill>
              </a:rPr>
              <a:t>Factors That Compound Braking Distance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28625" y="1656652"/>
            <a:ext cx="1408527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Discussion Question 1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28625" y="1863821"/>
            <a:ext cx="4000500" cy="359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What kinds of road conditions and vehicle factors make braking distances even longer?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35781" y="2278159"/>
            <a:ext cx="2535053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Road conditions: rain, gravel, ice, snow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35781" y="2481030"/>
            <a:ext cx="3789499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Vehicle factors: tire condition, vehicle weight, brake quality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35781" y="2683901"/>
            <a:ext cx="3657348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Environmental factors: road incline/decline, wet surfaces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28625" y="3029648"/>
            <a:ext cx="1408527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Discussion Question 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28625" y="3236816"/>
            <a:ext cx="4000500" cy="359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How does tailgating combined with speeding dramatically increase crash risk?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35781" y="3651154"/>
            <a:ext cx="3029419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No margin for error when following too closely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35781" y="3854025"/>
            <a:ext cx="2553007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Reduced reaction time to sudden stops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535781" y="4056897"/>
            <a:ext cx="4060855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• Especially dangerous on curves, hills, and limited visibility areas</a:t>
            </a:r>
            <a:endParaRPr lang="en-US" sz="120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91" y="1543050"/>
            <a:ext cx="3436144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78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1254119"/>
            <a:ext cx="3538533" cy="2949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1A1A1A"/>
                </a:solidFill>
              </a:rPr>
              <a:t>Crash Force: The Square of Speed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428625" y="1651629"/>
            <a:ext cx="4000500" cy="718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Higher speeds mean dramatically greater crash forces. Just as with braking distance, kinetic energy increases with the square of speed, making collisions far more severe and often unsurvivable.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428625" y="2499030"/>
            <a:ext cx="4000500" cy="300038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4000"/>
          </a:p>
        </p:txBody>
      </p:sp>
      <p:sp>
        <p:nvSpPr>
          <p:cNvPr id="6" name="Shape 3"/>
          <p:cNvSpPr/>
          <p:nvPr/>
        </p:nvSpPr>
        <p:spPr>
          <a:xfrm>
            <a:off x="428625" y="2499030"/>
            <a:ext cx="28575" cy="300038"/>
          </a:xfrm>
          <a:prstGeom prst="rect">
            <a:avLst/>
          </a:prstGeom>
          <a:solidFill>
            <a:srgbClr val="FF4D00"/>
          </a:solidFill>
          <a:ln/>
        </p:spPr>
        <p:txBody>
          <a:bodyPr/>
          <a:lstStyle/>
          <a:p>
            <a:endParaRPr lang="en-US" sz="4000"/>
          </a:p>
        </p:txBody>
      </p:sp>
      <p:sp>
        <p:nvSpPr>
          <p:cNvPr id="7" name="Text 4"/>
          <p:cNvSpPr/>
          <p:nvPr/>
        </p:nvSpPr>
        <p:spPr>
          <a:xfrm>
            <a:off x="428625" y="2442326"/>
            <a:ext cx="4000500" cy="321114"/>
          </a:xfrm>
          <a:prstGeom prst="rect">
            <a:avLst/>
          </a:prstGeom>
          <a:noFill/>
          <a:ln/>
        </p:spPr>
        <p:txBody>
          <a:bodyPr wrap="square" lIns="127508" tIns="127508" rIns="127508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FF4D00"/>
                </a:solidFill>
              </a:rPr>
              <a:t>Doubling speed results in 4 times the crash energy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28625" y="2963206"/>
            <a:ext cx="1384353" cy="12721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FF4D00"/>
                </a:solidFill>
              </a:rPr>
              <a:t>Impact Force Analogy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28625" y="3184663"/>
            <a:ext cx="1155766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30 mph (50 km/h)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934378" y="3184663"/>
            <a:ext cx="1602426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Fall from 4-story building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28625" y="3495416"/>
            <a:ext cx="1155766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45 mph (75 km/h)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2934378" y="3495416"/>
            <a:ext cx="1602426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Fall from 8-story building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28625" y="3806169"/>
            <a:ext cx="1234312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1A1A1A"/>
                </a:solidFill>
              </a:rPr>
              <a:t>65 mph (100 km/h)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2936890" y="3806169"/>
            <a:ext cx="1680973" cy="13683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b="1" dirty="0">
                <a:solidFill>
                  <a:srgbClr val="FF4D00"/>
                </a:solidFill>
              </a:rPr>
              <a:t>Fall from 14-story building</a:t>
            </a:r>
            <a:endParaRPr lang="en-US" sz="1200" dirty="0"/>
          </a:p>
        </p:txBody>
      </p:sp>
      <p:pic>
        <p:nvPicPr>
          <p:cNvPr id="17" name="Picture 16" descr="A diagram of a story building&#10;&#10;AI-generated content may be incorrect.">
            <a:extLst>
              <a:ext uri="{FF2B5EF4-FFF2-40B4-BE49-F238E27FC236}">
                <a16:creationId xmlns:a16="http://schemas.microsoft.com/office/drawing/2014/main" id="{95AFC943-534F-137B-4168-ED9D1BD5B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844" y="1126905"/>
            <a:ext cx="3287813" cy="29925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4941d3-0bed-4072-9186-8da159d3dd62">
      <Terms xmlns="http://schemas.microsoft.com/office/infopath/2007/PartnerControls"/>
    </lcf76f155ced4ddcb4097134ff3c332f>
    <Product xmlns="814941d3-0bed-4072-9186-8da159d3dd62">Accessory</Product>
    <Status xmlns="814941d3-0bed-4072-9186-8da159d3dd62">Draft</Status>
    <SupportMaterial xmlns="814941d3-0bed-4072-9186-8da159d3dd62">User Guide</SupportMaterial>
    <Topic xmlns="814941d3-0bed-4072-9186-8da159d3dd62">Speeding</Topic>
    <TaxCatchAll xmlns="11c256e9-ae0b-4ae0-b407-e43d7c6c277a" xsi:nil="true"/>
    <Purpose xmlns="814941d3-0bed-4072-9186-8da159d3dd62">Support</Purpos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ACCD7EC81C64FBF0AA5DF7123994B" ma:contentTypeVersion="17" ma:contentTypeDescription="Create a new document." ma:contentTypeScope="" ma:versionID="7b694dc97f7284de5a3bc3df384ab68d">
  <xsd:schema xmlns:xsd="http://www.w3.org/2001/XMLSchema" xmlns:xs="http://www.w3.org/2001/XMLSchema" xmlns:p="http://schemas.microsoft.com/office/2006/metadata/properties" xmlns:ns2="814941d3-0bed-4072-9186-8da159d3dd62" xmlns:ns3="11c256e9-ae0b-4ae0-b407-e43d7c6c277a" targetNamespace="http://schemas.microsoft.com/office/2006/metadata/properties" ma:root="true" ma:fieldsID="4e3bc05eb4fb851c015aaa5fa9feaaab" ns2:_="" ns3:_="">
    <xsd:import namespace="814941d3-0bed-4072-9186-8da159d3dd62"/>
    <xsd:import namespace="11c256e9-ae0b-4ae0-b407-e43d7c6c277a"/>
    <xsd:element name="properties">
      <xsd:complexType>
        <xsd:sequence>
          <xsd:element name="documentManagement">
            <xsd:complexType>
              <xsd:all>
                <xsd:element ref="ns2:Purpose" minOccurs="0"/>
                <xsd:element ref="ns2:Topic" minOccurs="0"/>
                <xsd:element ref="ns2:Status" minOccurs="0"/>
                <xsd:element ref="ns2:Product" minOccurs="0"/>
                <xsd:element ref="ns2:lcf76f155ced4ddcb4097134ff3c332f" minOccurs="0"/>
                <xsd:element ref="ns3:TaxCatchAll" minOccurs="0"/>
                <xsd:element ref="ns2:SupportMateria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941d3-0bed-4072-9186-8da159d3dd62" elementFormDefault="qualified">
    <xsd:import namespace="http://schemas.microsoft.com/office/2006/documentManagement/types"/>
    <xsd:import namespace="http://schemas.microsoft.com/office/infopath/2007/PartnerControls"/>
    <xsd:element name="Purpose" ma:index="8" nillable="true" ma:displayName="Purpose" ma:format="Dropdown" ma:internalName="Purpose">
      <xsd:simpleType>
        <xsd:restriction base="dms:Choice">
          <xsd:enumeration value="Internal Support"/>
          <xsd:enumeration value="Pricing"/>
          <xsd:enumeration value="Project Plan"/>
          <xsd:enumeration value="Quote"/>
          <xsd:enumeration value="R&amp;D - Internal"/>
          <xsd:enumeration value="Reference Material - External"/>
          <xsd:enumeration value="Strategy"/>
          <xsd:enumeration value="Support"/>
          <xsd:enumeration value="Testing-Feedback"/>
          <xsd:enumeration value="N/A"/>
        </xsd:restriction>
      </xsd:simpleType>
    </xsd:element>
    <xsd:element name="Topic" ma:index="9" nillable="true" ma:displayName="Topic" ma:format="Dropdown" ma:internalName="Topic">
      <xsd:simpleType>
        <xsd:restriction base="dms:Choice">
          <xsd:enumeration value="Alcohol"/>
          <xsd:enumeration value="Concussion"/>
          <xsd:enumeration value="Driving Safety"/>
          <xsd:enumeration value="Drowsy/Distracted"/>
          <xsd:enumeration value="PAT"/>
          <xsd:enumeration value="Product Design"/>
          <xsd:enumeration value="Opioid"/>
          <xsd:enumeration value="SIDNE"/>
          <xsd:enumeration value="Roadster"/>
          <xsd:enumeration value="Speeding"/>
          <xsd:enumeration value="THC"/>
          <xsd:enumeration value="Training"/>
          <xsd:enumeration value="Vaping"/>
          <xsd:enumeration value="n/a"/>
        </xsd:restriction>
      </xsd:simpleType>
    </xsd:element>
    <xsd:element name="Status" ma:index="10" nillable="true" ma:displayName="Status" ma:format="Dropdown" ma:internalName="Status">
      <xsd:simpleType>
        <xsd:restriction base="dms:Choice">
          <xsd:enumeration value="Draft"/>
          <xsd:enumeration value="Approved"/>
        </xsd:restriction>
      </xsd:simpleType>
    </xsd:element>
    <xsd:element name="Product" ma:index="11" nillable="true" ma:displayName="Product" ma:format="Dropdown" ma:internalName="Product">
      <xsd:simpleType>
        <xsd:restriction base="dms:Choice">
          <xsd:enumeration value="Accessory"/>
          <xsd:enumeration value="Activity"/>
          <xsd:enumeration value="DIES"/>
          <xsd:enumeration value="Goggle"/>
          <xsd:enumeration value="intoxiclock"/>
          <xsd:enumeration value="Poster"/>
          <xsd:enumeration value="Plan My Ride"/>
          <xsd:enumeration value="RTFS"/>
          <xsd:enumeration value="SIDNE"/>
          <xsd:enumeration value="Speeding"/>
          <xsd:enumeration value="TNL"/>
          <xsd:enumeration value="TFT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4afb09c-3a82-426f-9498-67dd8a41dd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upportMaterial" ma:index="15" nillable="true" ma:displayName="Support Material" ma:format="Dropdown" ma:internalName="SupportMaterial">
      <xsd:simpleType>
        <xsd:restriction base="dms:Choice">
          <xsd:enumeration value="Activity"/>
          <xsd:enumeration value="Agenda"/>
          <xsd:enumeration value="Storyboard"/>
          <xsd:enumeration value="User Guide"/>
          <xsd:enumeration value="n/a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256e9-ae0b-4ae0-b407-e43d7c6c27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2a827e5-3393-4289-987f-78389e88ae29}" ma:internalName="TaxCatchAll" ma:showField="CatchAllData" ma:web="11c256e9-ae0b-4ae0-b407-e43d7c6c27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314D0-7B8D-4139-85A0-61E7B4F857A7}">
  <ds:schemaRefs>
    <ds:schemaRef ds:uri="http://schemas.microsoft.com/office/2006/documentManagement/types"/>
    <ds:schemaRef ds:uri="11c256e9-ae0b-4ae0-b407-e43d7c6c277a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14941d3-0bed-4072-9186-8da159d3dd6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B8A91BC-E30E-4984-9C04-CF2BFC4E4D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941d3-0bed-4072-9186-8da159d3dd62"/>
    <ds:schemaRef ds:uri="11c256e9-ae0b-4ae0-b407-e43d7c6c2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31C409-0E58-4101-944A-E758878C34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1098</Words>
  <Application>Microsoft Macintosh PowerPoint</Application>
  <PresentationFormat>On-screen Show (16:9)</PresentationFormat>
  <Paragraphs>143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inherit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Ways Speeding Impairs Drivers</dc:title>
  <dc:subject>Speeding</dc:subject>
  <dc:creator/>
  <cp:lastModifiedBy>Lisa Koehler</cp:lastModifiedBy>
  <cp:revision>8</cp:revision>
  <dcterms:created xsi:type="dcterms:W3CDTF">2025-12-12T20:11:10Z</dcterms:created>
  <dcterms:modified xsi:type="dcterms:W3CDTF">2026-04-10T19:20:37Z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0x0101006B0ACCD7EC81C64FBF0AA5DF7123994B</vt:lpwstr>
  </property>
  <property fmtid="{D5CDD505-2E9C-101B-9397-08002B2CF9AE}" pid="3" name="MediaServiceImageTags">
    <vt:lpwstr/>
  </property>
</Properties>
</file>