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96848-48F0-4407-8AFD-FA3B87C2CBC1}" v="15" dt="2026-03-09T17:40:51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70" d="100"/>
          <a:sy n="170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28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24393" y="837043"/>
            <a:ext cx="4629150" cy="1508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94" b="1" dirty="0">
                <a:solidFill>
                  <a:srgbClr val="1A1A1A"/>
                </a:solidFill>
              </a:rPr>
              <a:t>Does Speeding
Save Meaningful
Time?</a:t>
            </a:r>
            <a:endParaRPr lang="en-US" sz="3294" dirty="0"/>
          </a:p>
        </p:txBody>
      </p:sp>
      <p:sp>
        <p:nvSpPr>
          <p:cNvPr id="4" name="Text 1"/>
          <p:cNvSpPr/>
          <p:nvPr/>
        </p:nvSpPr>
        <p:spPr>
          <a:xfrm>
            <a:off x="571500" y="2542778"/>
            <a:ext cx="4629150" cy="640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33333"/>
                </a:solidFill>
              </a:rPr>
              <a:t>Contrasting Perceived Gains with Real-World Data and Risks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/>
        </p:blipFill>
        <p:spPr>
          <a:xfrm>
            <a:off x="5486400" y="-191643"/>
            <a:ext cx="3698107" cy="5500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86CDB-B300-B7E8-EF69-214DAB119980}"/>
              </a:ext>
            </a:extLst>
          </p:cNvPr>
          <p:cNvSpPr txBox="1"/>
          <p:nvPr/>
        </p:nvSpPr>
        <p:spPr>
          <a:xfrm>
            <a:off x="609106" y="4833930"/>
            <a:ext cx="419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©2026 Fatal Vision® by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Innocorp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Ltd. |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www.fatalvision.com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49442C01-74CC-6B86-D0F7-8D5BFF3D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6943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563297"/>
            <a:ext cx="4751109" cy="29283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kern="0" spc="1" dirty="0">
                <a:solidFill>
                  <a:srgbClr val="1A1A1A"/>
                </a:solidFill>
              </a:rPr>
              <a:t>Discussion: Strategies and Messaging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89262" y="1695322"/>
            <a:ext cx="6804812" cy="312393"/>
          </a:xfrm>
          <a:prstGeom prst="rect">
            <a:avLst/>
          </a:prstGeom>
          <a:noFill/>
          <a:ln/>
        </p:spPr>
        <p:txBody>
          <a:bodyPr wrap="none" lIns="0" tIns="68072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How do traffic conditions (e.g., congestion) change the real benefit of speeding?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89262" y="2381122"/>
            <a:ext cx="6646499" cy="312393"/>
          </a:xfrm>
          <a:prstGeom prst="rect">
            <a:avLst/>
          </a:prstGeom>
          <a:noFill/>
          <a:ln/>
        </p:spPr>
        <p:txBody>
          <a:bodyPr wrap="none" lIns="0" tIns="68072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What alternatives or technologies can be used to save time without speeding?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89262" y="3066922"/>
            <a:ext cx="7343775" cy="556050"/>
          </a:xfrm>
          <a:prstGeom prst="rect">
            <a:avLst/>
          </a:prstGeom>
          <a:noFill/>
          <a:ln/>
        </p:spPr>
        <p:txBody>
          <a:bodyPr wrap="square" lIns="0" tIns="68072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How can public messaging better correct the misconception that “speeding saves lots of time”?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0" y="4709182"/>
            <a:ext cx="9144000" cy="434318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312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840" y="403852"/>
            <a:ext cx="4769820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kern="0" spc="1" dirty="0">
                <a:solidFill>
                  <a:srgbClr val="1A1A1A"/>
                </a:solidFill>
              </a:rPr>
              <a:t>Research Insights: Quantifying Time Savings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571500" y="2014900"/>
            <a:ext cx="65" cy="19684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endParaRPr lang="en-US" sz="1269" dirty="0"/>
          </a:p>
        </p:txBody>
      </p:sp>
      <p:sp>
        <p:nvSpPr>
          <p:cNvPr id="6" name="Text 3"/>
          <p:cNvSpPr/>
          <p:nvPr/>
        </p:nvSpPr>
        <p:spPr>
          <a:xfrm>
            <a:off x="571500" y="2572113"/>
            <a:ext cx="65" cy="19684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endParaRPr lang="en-US" sz="1269" dirty="0"/>
          </a:p>
        </p:txBody>
      </p:sp>
      <p:sp>
        <p:nvSpPr>
          <p:cNvPr id="8" name="Text 5"/>
          <p:cNvSpPr/>
          <p:nvPr/>
        </p:nvSpPr>
        <p:spPr>
          <a:xfrm>
            <a:off x="571500" y="3129325"/>
            <a:ext cx="65" cy="19684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endParaRPr lang="en-US" sz="1269" dirty="0"/>
          </a:p>
        </p:txBody>
      </p:sp>
      <p:sp>
        <p:nvSpPr>
          <p:cNvPr id="10" name="Shape 7"/>
          <p:cNvSpPr/>
          <p:nvPr/>
        </p:nvSpPr>
        <p:spPr>
          <a:xfrm>
            <a:off x="571500" y="3772263"/>
            <a:ext cx="4855002" cy="799737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571500" y="3772263"/>
            <a:ext cx="45719" cy="799737"/>
          </a:xfrm>
          <a:prstGeom prst="rect">
            <a:avLst/>
          </a:prstGeom>
          <a:solidFill>
            <a:srgbClr val="D92B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42950" y="3894097"/>
            <a:ext cx="1061124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Key Takeaway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735861" y="4058626"/>
            <a:ext cx="4530799" cy="3615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F2F2F2"/>
                </a:solidFill>
              </a:rPr>
              <a:t>Increasing speed does not reduce travel time when you include traffic flow, signals, road conditions, and congestion.</a:t>
            </a:r>
            <a:endParaRPr lang="en-US" sz="1400" b="1" dirty="0"/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42459" y="1000125"/>
            <a:ext cx="2857500" cy="3571875"/>
          </a:xfrm>
          <a:prstGeom prst="rect">
            <a:avLst/>
          </a:prstGeom>
        </p:spPr>
      </p:pic>
      <p:pic>
        <p:nvPicPr>
          <p:cNvPr id="15" name="Does speeding save time1">
            <a:hlinkClick r:id="" action="ppaction://media"/>
            <a:extLst>
              <a:ext uri="{FF2B5EF4-FFF2-40B4-BE49-F238E27FC236}">
                <a16:creationId xmlns:a16="http://schemas.microsoft.com/office/drawing/2014/main" id="{6D4177EE-FDFC-EA68-3D70-72413DF41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499" y="818279"/>
            <a:ext cx="4855003" cy="273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C532E-B8C6-8D37-A48D-BE5736E7F480}"/>
              </a:ext>
            </a:extLst>
          </p:cNvPr>
          <p:cNvSpPr txBox="1"/>
          <p:nvPr/>
        </p:nvSpPr>
        <p:spPr>
          <a:xfrm>
            <a:off x="571498" y="3202966"/>
            <a:ext cx="480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watch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701873"/>
            <a:ext cx="4476731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kern="0" spc="1" dirty="0">
                <a:solidFill>
                  <a:srgbClr val="1A1A1A"/>
                </a:solidFill>
              </a:rPr>
              <a:t>Real-World Barriers to Time Savings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00100" y="1612702"/>
            <a:ext cx="949299" cy="1887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Congestion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800100" y="1821656"/>
            <a:ext cx="4592347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In heavy traffic, speeds collapse toward the average regardless 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800100" y="2014538"/>
            <a:ext cx="1389098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333333"/>
                </a:solidFill>
              </a:rPr>
              <a:t>of the posted limit.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00100" y="2427089"/>
            <a:ext cx="1176028" cy="1887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Infrastructure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00100" y="2636044"/>
            <a:ext cx="4292906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Traffic signals and stop signs diminish speed gains between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800100" y="2828925"/>
            <a:ext cx="985591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intersections.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800100" y="3241477"/>
            <a:ext cx="1434560" cy="1887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Speed Variability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00100" y="3450431"/>
            <a:ext cx="4329647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Faster drivers frequently encounter slower traffic, reducing 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800100" y="3643313"/>
            <a:ext cx="1726370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333333"/>
                </a:solidFill>
              </a:rPr>
              <a:t>the effective top speed.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800100" y="4055864"/>
            <a:ext cx="1267463" cy="18877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1A1A1A"/>
                </a:solidFill>
              </a:rPr>
              <a:t>Safety Margins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00100" y="4264819"/>
            <a:ext cx="4602222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Higher speeds require larger gaps and more cautious following,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800100" y="4457700"/>
            <a:ext cx="2552365" cy="19236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negating the perceived time saved.</a:t>
            </a:r>
            <a:endParaRPr lang="en-US" sz="14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307" y="1178719"/>
            <a:ext cx="3214688" cy="32146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139791"/>
            <a:ext cx="4629150" cy="5749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kern="0" spc="1" dirty="0">
                <a:solidFill>
                  <a:srgbClr val="1A1A1A"/>
                </a:solidFill>
              </a:rPr>
              <a:t>The Exponential Increase
in Crash Risk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757238" y="2045596"/>
            <a:ext cx="2026196" cy="2148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solidFill>
                  <a:srgbClr val="D92B2B"/>
                </a:solidFill>
              </a:rPr>
              <a:t>Every 1 mph Increase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57238" y="2308129"/>
            <a:ext cx="3288721" cy="17953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Raises crash risk by </a:t>
            </a:r>
            <a:r>
              <a:rPr lang="en-US" sz="1200" b="1" dirty="0">
                <a:solidFill>
                  <a:srgbClr val="333333"/>
                </a:solidFill>
              </a:rPr>
              <a:t>3%</a:t>
            </a:r>
            <a:r>
              <a:rPr lang="en-US" sz="1200" dirty="0">
                <a:solidFill>
                  <a:srgbClr val="333333"/>
                </a:solidFill>
              </a:rPr>
              <a:t> and injury crash risk by </a:t>
            </a:r>
            <a:r>
              <a:rPr lang="en-US" sz="1200" b="1" dirty="0">
                <a:solidFill>
                  <a:srgbClr val="333333"/>
                </a:solidFill>
              </a:rPr>
              <a:t>4–5%</a:t>
            </a:r>
            <a:r>
              <a:rPr lang="en-US" sz="1200" dirty="0">
                <a:solidFill>
                  <a:srgbClr val="333333"/>
                </a:solidFill>
              </a:rPr>
              <a:t>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7238" y="2773896"/>
            <a:ext cx="2329227" cy="2148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solidFill>
                  <a:srgbClr val="D92B2B"/>
                </a:solidFill>
              </a:rPr>
              <a:t>Exponential Fatality Risk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57238" y="3036429"/>
            <a:ext cx="4443413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Fatality risk increases dramatically with speed; survivable crashes quickly become deadly.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71500" y="3682212"/>
            <a:ext cx="4629150" cy="750094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42950" y="3796958"/>
            <a:ext cx="1416413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2020 U.S. Statistics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42950" y="3989840"/>
            <a:ext cx="4286250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F2F2F2"/>
                </a:solidFill>
              </a:rPr>
              <a:t>Speeding was a factor in </a:t>
            </a:r>
            <a:r>
              <a:rPr lang="en-US" sz="1200" b="1" dirty="0">
                <a:solidFill>
                  <a:srgbClr val="F2F2F2"/>
                </a:solidFill>
              </a:rPr>
              <a:t>29% of all traffic fatalities</a:t>
            </a:r>
            <a:r>
              <a:rPr lang="en-US" sz="1400" dirty="0">
                <a:solidFill>
                  <a:srgbClr val="F2F2F2"/>
                </a:solidFill>
              </a:rPr>
              <a:t>, resulting in over 11,000 lives lost in a single year.</a:t>
            </a:r>
            <a:endParaRPr lang="en-US" sz="1400" dirty="0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93544" y="1178718"/>
            <a:ext cx="3214688" cy="32146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940129"/>
            <a:ext cx="4629150" cy="5749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kern="0" spc="1" dirty="0">
                <a:solidFill>
                  <a:srgbClr val="1A1A1A"/>
                </a:solidFill>
              </a:rPr>
              <a:t>Hidden Financial and
Vehicle Costs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71500" y="1774496"/>
            <a:ext cx="1351780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Fuel Consumption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71500" y="1967378"/>
            <a:ext cx="4629150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Driving at 75 mph instead of 65 mph can reduce fuel economy by </a:t>
            </a:r>
            <a:r>
              <a:rPr lang="en-US" sz="1200" b="1" dirty="0">
                <a:solidFill>
                  <a:srgbClr val="1A1A1A"/>
                </a:solidFill>
              </a:rPr>
              <a:t>15% to 20%</a:t>
            </a:r>
            <a:r>
              <a:rPr lang="en-US" sz="1200" dirty="0">
                <a:solidFill>
                  <a:srgbClr val="333333"/>
                </a:solidFill>
              </a:rPr>
              <a:t>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581740"/>
            <a:ext cx="1589666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Annual Financial Loss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71500" y="2774621"/>
            <a:ext cx="4371581" cy="1849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Speeding can add over </a:t>
            </a:r>
            <a:r>
              <a:rPr lang="en-US" sz="1200" b="1" dirty="0">
                <a:solidFill>
                  <a:srgbClr val="1A1A1A"/>
                </a:solidFill>
              </a:rPr>
              <a:t>$400</a:t>
            </a:r>
            <a:r>
              <a:rPr lang="en-US" sz="1200" dirty="0">
                <a:solidFill>
                  <a:srgbClr val="333333"/>
                </a:solidFill>
              </a:rPr>
              <a:t> in annual fuel costs for the average driver.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3196103"/>
            <a:ext cx="1531701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Vehicle Wear &amp; Tear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71500" y="3388984"/>
            <a:ext cx="4629150" cy="3847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Higher speeds lead to greater mechanical stress and more frequent insurance claims.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571500" y="4060496"/>
            <a:ext cx="4629150" cy="571500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571500" y="4060496"/>
            <a:ext cx="57150" cy="571500"/>
          </a:xfrm>
          <a:prstGeom prst="rect">
            <a:avLst/>
          </a:prstGeom>
          <a:solidFill>
            <a:srgbClr val="D92B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42950" y="4161066"/>
            <a:ext cx="4286250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F2F2F2"/>
                </a:solidFill>
              </a:rPr>
              <a:t>Speeding-related crashes cost the economy approximately </a:t>
            </a:r>
            <a:r>
              <a:rPr lang="en-US" sz="1400" b="1" dirty="0">
                <a:solidFill>
                  <a:srgbClr val="D92B2B"/>
                </a:solidFill>
              </a:rPr>
              <a:t>$40.4 Billion</a:t>
            </a:r>
            <a:r>
              <a:rPr lang="en-US" sz="1400" b="1" dirty="0">
                <a:solidFill>
                  <a:srgbClr val="F2F2F2"/>
                </a:solidFill>
              </a:rPr>
              <a:t> every year.</a:t>
            </a:r>
            <a:endParaRPr lang="en-US" sz="1400" dirty="0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93544" y="1353854"/>
            <a:ext cx="3214688" cy="28644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879044"/>
            <a:ext cx="4476731" cy="282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kern="0" spc="1" dirty="0">
                <a:solidFill>
                  <a:srgbClr val="1A1A1A"/>
                </a:solidFill>
              </a:rPr>
              <a:t>Driver Performance Loss at High Speeds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571500" y="1947035"/>
            <a:ext cx="1060162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D92B2B"/>
                </a:solidFill>
              </a:rPr>
              <a:t>Reaction Time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71500" y="2139916"/>
            <a:ext cx="2131209" cy="359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Less time to identify hazards and execute evasive maneuvers.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2917022" y="1947035"/>
            <a:ext cx="849592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D92B2B"/>
                </a:solidFill>
              </a:rPr>
              <a:t>Visual Field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2917022" y="2139916"/>
            <a:ext cx="2131209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Peripheral vision narrows as speed increases, creating a loss of awareness.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3025741"/>
            <a:ext cx="1241045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D92B2B"/>
                </a:solidFill>
              </a:rPr>
              <a:t>Braking Distance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71500" y="3218622"/>
            <a:ext cx="2131209" cy="359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Stopping distances increase exponentially.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917022" y="3025741"/>
            <a:ext cx="958660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dirty="0">
                <a:solidFill>
                  <a:srgbClr val="D92B2B"/>
                </a:solidFill>
              </a:rPr>
              <a:t>Impact Force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2917022" y="3218622"/>
            <a:ext cx="2131209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33333"/>
                </a:solidFill>
              </a:rPr>
              <a:t>Crashes at higher speeds are far more forceful, more likely to be fatal.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71500" y="4190172"/>
            <a:ext cx="4476731" cy="502909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14375" y="4282248"/>
            <a:ext cx="4190981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F2F2F2"/>
                </a:solidFill>
              </a:rPr>
              <a:t>Speed impairs the driver's ability to avoid a crash and increases the severity of the crash when it occurs.</a:t>
            </a:r>
            <a:endParaRPr lang="en-US" sz="1400" dirty="0"/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53026" y="821531"/>
            <a:ext cx="3143250" cy="39290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443930"/>
            <a:ext cx="3537122" cy="28212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kern="0" spc="1" dirty="0">
                <a:solidFill>
                  <a:srgbClr val="1A1A1A"/>
                </a:solidFill>
              </a:rPr>
              <a:t>Smarter Alternatives to Speeding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571500" y="2299395"/>
            <a:ext cx="1249188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Navigation Tools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71500" y="2520851"/>
            <a:ext cx="2207419" cy="5241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333333"/>
                </a:solidFill>
              </a:rPr>
              <a:t>Use GPS apps to identify real-time traffic congestion and construction, allowing for more efficient route planning.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2993231" y="2299395"/>
            <a:ext cx="1409360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Time Management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2993231" y="2520851"/>
            <a:ext cx="2207419" cy="5275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333333"/>
                </a:solidFill>
              </a:rPr>
              <a:t>Leave 10–15 minutes earlier than planned to eliminate the psychological pressure to speed.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571500" y="3392388"/>
            <a:ext cx="713016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Efficiency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71500" y="3613845"/>
            <a:ext cx="2207419" cy="5241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333333"/>
                </a:solidFill>
              </a:rPr>
              <a:t>Utilize carpool lanes or toll roads where available to bypass heavy traffic safely and legally.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2993231" y="3392388"/>
            <a:ext cx="985654" cy="1339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400" b="1" kern="0" spc="1" dirty="0">
                <a:solidFill>
                  <a:srgbClr val="D92B2B"/>
                </a:solidFill>
              </a:rPr>
              <a:t>Maintenance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2993231" y="3613845"/>
            <a:ext cx="2207419" cy="5241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333333"/>
                </a:solidFill>
              </a:rPr>
              <a:t>Keep your vehicle well-maintained for optimal performance, ensuring safety and reliability on every trip.</a:t>
            </a:r>
            <a:endParaRPr lang="en-US" sz="1000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35241" y="478299"/>
            <a:ext cx="3069291" cy="39151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428625"/>
            <a:ext cx="4139723" cy="29283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kern="0" spc="1" dirty="0">
                <a:solidFill>
                  <a:srgbClr val="1A1A1A"/>
                </a:solidFill>
              </a:rPr>
              <a:t>Summary: Perception vs. Reality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141214"/>
            <a:ext cx="8001000" cy="1383013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571500" y="1141214"/>
            <a:ext cx="2000250" cy="292894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571500" y="1405533"/>
            <a:ext cx="2000250" cy="28575"/>
          </a:xfrm>
          <a:prstGeom prst="rect">
            <a:avLst/>
          </a:prstGeom>
          <a:solidFill>
            <a:srgbClr val="D92B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71500" y="1128067"/>
            <a:ext cx="2000250" cy="319190"/>
          </a:xfrm>
          <a:prstGeom prst="rect">
            <a:avLst/>
          </a:prstGeom>
          <a:noFill/>
          <a:ln/>
        </p:spPr>
        <p:txBody>
          <a:bodyPr wrap="square" lIns="204089" tIns="170053" rIns="204089" bIns="0" rtlCol="0" anchor="ctr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b="1" kern="0" spc="1" dirty="0">
                <a:solidFill>
                  <a:srgbClr val="F2F2F2"/>
                </a:solidFill>
              </a:rPr>
              <a:t>Factor</a:t>
            </a:r>
            <a:endParaRPr lang="en-US" sz="683" dirty="0"/>
          </a:p>
        </p:txBody>
      </p:sp>
      <p:sp>
        <p:nvSpPr>
          <p:cNvPr id="8" name="Shape 5"/>
          <p:cNvSpPr/>
          <p:nvPr/>
        </p:nvSpPr>
        <p:spPr>
          <a:xfrm>
            <a:off x="2571750" y="1141214"/>
            <a:ext cx="3000375" cy="292894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2571750" y="1405533"/>
            <a:ext cx="3000375" cy="28575"/>
          </a:xfrm>
          <a:prstGeom prst="rect">
            <a:avLst/>
          </a:prstGeom>
          <a:solidFill>
            <a:srgbClr val="D92B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2571750" y="1131465"/>
            <a:ext cx="3000375" cy="312393"/>
          </a:xfrm>
          <a:prstGeom prst="rect">
            <a:avLst/>
          </a:prstGeom>
          <a:noFill/>
          <a:ln/>
        </p:spPr>
        <p:txBody>
          <a:bodyPr wrap="square" lIns="204089" tIns="170053" rIns="204089" bIns="0" rtlCol="0" anchor="ctr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kern="0" spc="1" dirty="0">
                <a:solidFill>
                  <a:srgbClr val="F2F2F2"/>
                </a:solidFill>
              </a:rPr>
              <a:t>Perceived Benefit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572125" y="1141214"/>
            <a:ext cx="3000375" cy="292894"/>
          </a:xfrm>
          <a:prstGeom prst="rect">
            <a:avLst/>
          </a:prstGeom>
          <a:solidFill>
            <a:srgbClr val="1A1A1A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5572125" y="1405533"/>
            <a:ext cx="3000375" cy="28575"/>
          </a:xfrm>
          <a:prstGeom prst="rect">
            <a:avLst/>
          </a:prstGeom>
          <a:solidFill>
            <a:srgbClr val="D92B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5572125" y="1131465"/>
            <a:ext cx="3000375" cy="312393"/>
          </a:xfrm>
          <a:prstGeom prst="rect">
            <a:avLst/>
          </a:prstGeom>
          <a:noFill/>
          <a:ln/>
        </p:spPr>
        <p:txBody>
          <a:bodyPr wrap="square" lIns="204089" tIns="170053" rIns="204089" bIns="0" rtlCol="0" anchor="ctr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1600" b="1" kern="0" spc="1" dirty="0">
                <a:solidFill>
                  <a:srgbClr val="F2F2F2"/>
                </a:solidFill>
              </a:rPr>
              <a:t>Real-World Reality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71500" y="1419820"/>
            <a:ext cx="2000250" cy="355039"/>
          </a:xfrm>
          <a:prstGeom prst="rect">
            <a:avLst/>
          </a:prstGeom>
          <a:solidFill>
            <a:srgbClr val="F9F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571500" y="1767715"/>
            <a:ext cx="2000250" cy="7144"/>
          </a:xfrm>
          <a:prstGeom prst="rect">
            <a:avLst/>
          </a:prstGeom>
          <a:solidFill>
            <a:srgbClr val="E0E0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571500" y="1404532"/>
            <a:ext cx="2000250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333333"/>
                </a:solidFill>
              </a:rPr>
              <a:t>Time Saved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2571750" y="1404531"/>
            <a:ext cx="3000375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Large and significant gains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5572125" y="1404532"/>
            <a:ext cx="3000375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b="1" dirty="0">
                <a:solidFill>
                  <a:srgbClr val="333333"/>
                </a:solidFill>
              </a:rPr>
              <a:t>Small (often just minutes or seconds)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571500" y="1774859"/>
            <a:ext cx="2000250" cy="358611"/>
          </a:xfrm>
          <a:prstGeom prst="rect">
            <a:avLst/>
          </a:prstGeom>
          <a:solidFill>
            <a:srgbClr val="F9F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571500" y="2126326"/>
            <a:ext cx="2000250" cy="7144"/>
          </a:xfrm>
          <a:prstGeom prst="rect">
            <a:avLst/>
          </a:prstGeom>
          <a:solidFill>
            <a:srgbClr val="E0E0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571500" y="1761357"/>
            <a:ext cx="2000250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333333"/>
                </a:solidFill>
              </a:rPr>
              <a:t>Safety Risk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2571750" y="1761356"/>
            <a:ext cx="3000375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Underestimated or ignored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5572125" y="1761356"/>
            <a:ext cx="3000375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b="1" dirty="0">
                <a:solidFill>
                  <a:srgbClr val="333333"/>
                </a:solidFill>
              </a:rPr>
              <a:t>Significant increase in crash danger</a:t>
            </a:r>
            <a:endParaRPr lang="en-US" sz="1300" dirty="0"/>
          </a:p>
        </p:txBody>
      </p:sp>
      <p:sp>
        <p:nvSpPr>
          <p:cNvPr id="24" name="Shape 21"/>
          <p:cNvSpPr/>
          <p:nvPr/>
        </p:nvSpPr>
        <p:spPr>
          <a:xfrm>
            <a:off x="571500" y="2133470"/>
            <a:ext cx="2000250" cy="358611"/>
          </a:xfrm>
          <a:prstGeom prst="rect">
            <a:avLst/>
          </a:prstGeom>
          <a:solidFill>
            <a:srgbClr val="F9F9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2"/>
          <p:cNvSpPr/>
          <p:nvPr/>
        </p:nvSpPr>
        <p:spPr>
          <a:xfrm>
            <a:off x="571500" y="2484937"/>
            <a:ext cx="2000250" cy="7144"/>
          </a:xfrm>
          <a:prstGeom prst="rect">
            <a:avLst/>
          </a:prstGeom>
          <a:solidFill>
            <a:srgbClr val="E0E0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571500" y="2119968"/>
            <a:ext cx="2000250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333333"/>
                </a:solidFill>
              </a:rPr>
              <a:t>Cost Impact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2571750" y="2115350"/>
            <a:ext cx="3000375" cy="394852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333333"/>
                </a:solidFill>
              </a:rPr>
              <a:t>Rarely considered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5572125" y="2119967"/>
            <a:ext cx="3000375" cy="385618"/>
          </a:xfrm>
          <a:prstGeom prst="rect">
            <a:avLst/>
          </a:prstGeom>
          <a:noFill/>
          <a:ln/>
        </p:spPr>
        <p:txBody>
          <a:bodyPr wrap="square" lIns="204089" tIns="204089" rIns="204089" bIns="0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300" b="1" dirty="0">
                <a:solidFill>
                  <a:srgbClr val="333333"/>
                </a:solidFill>
              </a:rPr>
              <a:t>Meaningful (fuel, wear, insurance)</a:t>
            </a:r>
            <a:endParaRPr lang="en-US" sz="13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ED703ED-B07F-58D1-F968-E4FB59C3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706"/>
          <a:stretch>
            <a:fillRect/>
          </a:stretch>
        </p:blipFill>
        <p:spPr>
          <a:xfrm>
            <a:off x="748698" y="2725600"/>
            <a:ext cx="7646603" cy="22147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815894"/>
            <a:ext cx="4476731" cy="5884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kern="0" spc="1" dirty="0">
                <a:solidFill>
                  <a:srgbClr val="1A1A1A"/>
                </a:solidFill>
              </a:rPr>
              <a:t>Discussion: Reflecting on
Driving Habits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842963" y="1721700"/>
            <a:ext cx="4205269" cy="4360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Have you ever calculated how much time you really saved by speeding on a regular commute?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842963" y="2218860"/>
            <a:ext cx="4205269" cy="3497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333333"/>
                </a:solidFill>
              </a:rPr>
              <a:t>Consider the actual minutes gained versus the perceived effort of driving faster.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842963" y="2847510"/>
            <a:ext cx="4205269" cy="4360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Do you think it’s worth the added crash risk for a few minutes of travel time? Why or why not?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42963" y="3344670"/>
            <a:ext cx="3770263" cy="170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333333"/>
                </a:solidFill>
              </a:rPr>
              <a:t>Reflect on the exponential increase in risk for marginal time benefits.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842963" y="3801870"/>
            <a:ext cx="4205269" cy="428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1A1A1A"/>
                </a:solidFill>
              </a:rPr>
              <a:t>If the average daily time savings is only 26 seconds, why does speeding feel so much more effective?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842963" y="4299031"/>
            <a:ext cx="3691716" cy="170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333333"/>
                </a:solidFill>
              </a:rPr>
              <a:t>Discuss the psychological factors that create the "illusion of speed."</a:t>
            </a:r>
            <a:endParaRPr lang="en-US" sz="1050" dirty="0"/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0837" y="1698344"/>
            <a:ext cx="3657600" cy="2078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4941d3-0bed-4072-9186-8da159d3dd62">
      <Terms xmlns="http://schemas.microsoft.com/office/infopath/2007/PartnerControls"/>
    </lcf76f155ced4ddcb4097134ff3c332f>
    <Product xmlns="814941d3-0bed-4072-9186-8da159d3dd62">Accessory</Product>
    <Status xmlns="814941d3-0bed-4072-9186-8da159d3dd62">Draft</Status>
    <SupportMaterial xmlns="814941d3-0bed-4072-9186-8da159d3dd62">User Guide</SupportMaterial>
    <Topic xmlns="814941d3-0bed-4072-9186-8da159d3dd62">Speeding</Topic>
    <TaxCatchAll xmlns="11c256e9-ae0b-4ae0-b407-e43d7c6c277a" xsi:nil="true"/>
    <Purpose xmlns="814941d3-0bed-4072-9186-8da159d3dd62">Support</Purpos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ACCD7EC81C64FBF0AA5DF7123994B" ma:contentTypeVersion="17" ma:contentTypeDescription="Create a new document." ma:contentTypeScope="" ma:versionID="7b694dc97f7284de5a3bc3df384ab68d">
  <xsd:schema xmlns:xsd="http://www.w3.org/2001/XMLSchema" xmlns:xs="http://www.w3.org/2001/XMLSchema" xmlns:p="http://schemas.microsoft.com/office/2006/metadata/properties" xmlns:ns2="814941d3-0bed-4072-9186-8da159d3dd62" xmlns:ns3="11c256e9-ae0b-4ae0-b407-e43d7c6c277a" targetNamespace="http://schemas.microsoft.com/office/2006/metadata/properties" ma:root="true" ma:fieldsID="4e3bc05eb4fb851c015aaa5fa9feaaab" ns2:_="" ns3:_="">
    <xsd:import namespace="814941d3-0bed-4072-9186-8da159d3dd62"/>
    <xsd:import namespace="11c256e9-ae0b-4ae0-b407-e43d7c6c277a"/>
    <xsd:element name="properties">
      <xsd:complexType>
        <xsd:sequence>
          <xsd:element name="documentManagement">
            <xsd:complexType>
              <xsd:all>
                <xsd:element ref="ns2:Purpose" minOccurs="0"/>
                <xsd:element ref="ns2:Topic" minOccurs="0"/>
                <xsd:element ref="ns2:Status" minOccurs="0"/>
                <xsd:element ref="ns2:Product" minOccurs="0"/>
                <xsd:element ref="ns2:lcf76f155ced4ddcb4097134ff3c332f" minOccurs="0"/>
                <xsd:element ref="ns3:TaxCatchAll" minOccurs="0"/>
                <xsd:element ref="ns2:SupportMateria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941d3-0bed-4072-9186-8da159d3dd62" elementFormDefault="qualified">
    <xsd:import namespace="http://schemas.microsoft.com/office/2006/documentManagement/types"/>
    <xsd:import namespace="http://schemas.microsoft.com/office/infopath/2007/PartnerControls"/>
    <xsd:element name="Purpose" ma:index="8" nillable="true" ma:displayName="Purpose" ma:format="Dropdown" ma:internalName="Purpose">
      <xsd:simpleType>
        <xsd:restriction base="dms:Choice">
          <xsd:enumeration value="Internal Support"/>
          <xsd:enumeration value="Pricing"/>
          <xsd:enumeration value="Project Plan"/>
          <xsd:enumeration value="Quote"/>
          <xsd:enumeration value="R&amp;D - Internal"/>
          <xsd:enumeration value="Reference Material - External"/>
          <xsd:enumeration value="Strategy"/>
          <xsd:enumeration value="Support"/>
          <xsd:enumeration value="Testing-Feedback"/>
          <xsd:enumeration value="N/A"/>
        </xsd:restriction>
      </xsd:simpleType>
    </xsd:element>
    <xsd:element name="Topic" ma:index="9" nillable="true" ma:displayName="Topic" ma:format="Dropdown" ma:internalName="Topic">
      <xsd:simpleType>
        <xsd:restriction base="dms:Choice">
          <xsd:enumeration value="Alcohol"/>
          <xsd:enumeration value="Concussion"/>
          <xsd:enumeration value="Driving Safety"/>
          <xsd:enumeration value="Drowsy/Distracted"/>
          <xsd:enumeration value="PAT"/>
          <xsd:enumeration value="Product Design"/>
          <xsd:enumeration value="Opioid"/>
          <xsd:enumeration value="SIDNE"/>
          <xsd:enumeration value="Roadster"/>
          <xsd:enumeration value="Speeding"/>
          <xsd:enumeration value="THC"/>
          <xsd:enumeration value="Training"/>
          <xsd:enumeration value="Vaping"/>
          <xsd:enumeration value="n/a"/>
        </xsd:restriction>
      </xsd:simpleType>
    </xsd:element>
    <xsd:element name="Status" ma:index="10" nillable="true" ma:displayName="Status" ma:format="Dropdown" ma:internalName="Status">
      <xsd:simpleType>
        <xsd:restriction base="dms:Choice">
          <xsd:enumeration value="Draft"/>
          <xsd:enumeration value="Approved"/>
        </xsd:restriction>
      </xsd:simpleType>
    </xsd:element>
    <xsd:element name="Product" ma:index="11" nillable="true" ma:displayName="Product" ma:format="Dropdown" ma:internalName="Product">
      <xsd:simpleType>
        <xsd:restriction base="dms:Choice">
          <xsd:enumeration value="Accessory"/>
          <xsd:enumeration value="Activity"/>
          <xsd:enumeration value="DIES"/>
          <xsd:enumeration value="Goggle"/>
          <xsd:enumeration value="intoxiclock"/>
          <xsd:enumeration value="Poster"/>
          <xsd:enumeration value="Plan My Ride"/>
          <xsd:enumeration value="RTFS"/>
          <xsd:enumeration value="SIDNE"/>
          <xsd:enumeration value="Speeding"/>
          <xsd:enumeration value="TNL"/>
          <xsd:enumeration value="TFT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4afb09c-3a82-426f-9498-67dd8a41dd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upportMaterial" ma:index="15" nillable="true" ma:displayName="Support Material" ma:format="Dropdown" ma:internalName="SupportMaterial">
      <xsd:simpleType>
        <xsd:restriction base="dms:Choice">
          <xsd:enumeration value="Activity"/>
          <xsd:enumeration value="Agenda"/>
          <xsd:enumeration value="Storyboard"/>
          <xsd:enumeration value="User Guide"/>
          <xsd:enumeration value="n/a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256e9-ae0b-4ae0-b407-e43d7c6c27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2a827e5-3393-4289-987f-78389e88ae29}" ma:internalName="TaxCatchAll" ma:showField="CatchAllData" ma:web="11c256e9-ae0b-4ae0-b407-e43d7c6c27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23A3B-666C-49F3-A168-A3FF421602ED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814941d3-0bed-4072-9186-8da159d3dd62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11c256e9-ae0b-4ae0-b407-e43d7c6c277a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B1C63D8-DBFE-4CC8-8BF3-F4A2E8AAB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941d3-0bed-4072-9186-8da159d3dd62"/>
    <ds:schemaRef ds:uri="11c256e9-ae0b-4ae0-b407-e43d7c6c2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355FAA-3355-4A45-85BD-AE21F775B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636</Words>
  <Application>Microsoft Macintosh PowerPoint</Application>
  <PresentationFormat>On-screen Show (16:9)</PresentationFormat>
  <Paragraphs>88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Speeding Save Meaningful Time</dc:title>
  <dc:subject>speeding</dc:subject>
  <dc:creator/>
  <cp:lastModifiedBy>Lisa Koehler</cp:lastModifiedBy>
  <cp:revision>7</cp:revision>
  <dcterms:created xsi:type="dcterms:W3CDTF">2026-01-19T17:05:35Z</dcterms:created>
  <dcterms:modified xsi:type="dcterms:W3CDTF">2026-04-10T19:24:26Z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0x0101006B0ACCD7EC81C64FBF0AA5DF7123994B</vt:lpwstr>
  </property>
  <property fmtid="{D5CDD505-2E9C-101B-9397-08002B2CF9AE}" pid="3" name="MediaServiceImageTags">
    <vt:lpwstr/>
  </property>
</Properties>
</file>