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56" r:id="rId5"/>
    <p:sldId id="257" r:id="rId6"/>
    <p:sldId id="258" r:id="rId7"/>
    <p:sldId id="264" r:id="rId8"/>
    <p:sldId id="259" r:id="rId9"/>
    <p:sldId id="260" r:id="rId10"/>
    <p:sldId id="261" r:id="rId11"/>
    <p:sldId id="262" r:id="rId12"/>
    <p:sldId id="263" r:id="rId13"/>
    <p:sldId id="265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74A5E23-801E-A9F4-A96E-B168939D4CCA}" name="Patrick Collins" initials="PC" userId="S::patrick.collins@fatalvision.com::14fab945-8cd5-4ce5-9054-8aded61dd4b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7EB5C7-9120-4B35-899C-382E830784A7}" v="13" dt="2026-03-13T20:54:00.0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03"/>
    <p:restoredTop sz="94610"/>
  </p:normalViewPr>
  <p:slideViewPr>
    <p:cSldViewPr snapToGrid="0" snapToObjects="1">
      <p:cViewPr varScale="1">
        <p:scale>
          <a:sx n="163" d="100"/>
          <a:sy n="163" d="100"/>
        </p:scale>
        <p:origin x="176" y="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9" d="100"/>
          <a:sy n="99" d="100"/>
        </p:scale>
        <p:origin x="4360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670D72A-2F84-4EBB-B72A-659EEBB3B7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22885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DCFC4E-DFB3-AE0F-E76C-65BE737419E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2913063" y="0"/>
            <a:ext cx="222885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8D5EC0-4A6A-C14D-B130-F1FE73B4EE2A}" type="datetimeFigureOut">
              <a:rPr lang="en-US" smtClean="0"/>
              <a:t>4/10/26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739AD6-A03A-1AC5-9B91-6803338856D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22885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85B9B7-7E1C-6214-10E1-4C3872E7144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2913063" y="8685213"/>
            <a:ext cx="222885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78452A-B9AB-4C43-8E21-EDBC621ED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4088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1172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205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37723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14375" y="1361764"/>
            <a:ext cx="3857625" cy="100581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4000"/>
              </a:lnSpc>
              <a:buNone/>
            </a:pPr>
            <a:r>
              <a:rPr lang="en-US" sz="3294" b="1" dirty="0">
                <a:solidFill>
                  <a:srgbClr val="1A1A1A"/>
                </a:solidFill>
              </a:rPr>
              <a:t>Aggressive vs. Reckless Driving</a:t>
            </a:r>
            <a:endParaRPr lang="en-US" sz="3294" dirty="0"/>
          </a:p>
        </p:txBody>
      </p:sp>
      <p:sp>
        <p:nvSpPr>
          <p:cNvPr id="4" name="Text 1"/>
          <p:cNvSpPr/>
          <p:nvPr/>
        </p:nvSpPr>
        <p:spPr>
          <a:xfrm>
            <a:off x="322299" y="2574652"/>
            <a:ext cx="3857625" cy="46166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700" dirty="0">
                <a:solidFill>
                  <a:srgbClr val="333333"/>
                </a:solidFill>
              </a:rPr>
              <a:t>Understanding the Risks and Legal Implications of Dangerous Driving Behaviors</a:t>
            </a:r>
            <a:endParaRPr lang="en-US" sz="1700" dirty="0"/>
          </a:p>
        </p:txBody>
      </p:sp>
      <p:sp>
        <p:nvSpPr>
          <p:cNvPr id="5" name="Shape 2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1A1A1A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8" name="Picture 7" descr="A group of people driving on a road&#10;&#10;AI-generated content may be incorrect.">
            <a:extLst>
              <a:ext uri="{FF2B5EF4-FFF2-40B4-BE49-F238E27FC236}">
                <a16:creationId xmlns:a16="http://schemas.microsoft.com/office/drawing/2014/main" id="{F1F7DB02-7A9E-4197-FB07-DCE8EEDDDC6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1806" r="27855"/>
          <a:stretch>
            <a:fillRect/>
          </a:stretch>
        </p:blipFill>
        <p:spPr>
          <a:xfrm>
            <a:off x="4397828" y="0"/>
            <a:ext cx="4746172" cy="53772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53CDC3-02E2-23D6-D554-F87CA431B2B4}"/>
              </a:ext>
            </a:extLst>
          </p:cNvPr>
          <p:cNvSpPr txBox="1"/>
          <p:nvPr/>
        </p:nvSpPr>
        <p:spPr>
          <a:xfrm>
            <a:off x="200732" y="5012695"/>
            <a:ext cx="41970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©2026 Fatal Vision® by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Innocorp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, Ltd. |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www.fatalvision.com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726692"/>
            <a:ext cx="8286750" cy="27430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602" b="1" dirty="0">
                <a:solidFill>
                  <a:srgbClr val="1A1A1A"/>
                </a:solidFill>
              </a:rPr>
              <a:t>Strategies for Safety and Prevention</a:t>
            </a:r>
            <a:endParaRPr lang="en-US" sz="1602" dirty="0"/>
          </a:p>
        </p:txBody>
      </p:sp>
      <p:sp>
        <p:nvSpPr>
          <p:cNvPr id="4" name="Text 1"/>
          <p:cNvSpPr/>
          <p:nvPr/>
        </p:nvSpPr>
        <p:spPr>
          <a:xfrm>
            <a:off x="428625" y="1202996"/>
            <a:ext cx="1399870" cy="13394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1400" b="1" kern="0" spc="1" dirty="0">
                <a:solidFill>
                  <a:srgbClr val="D92B2B"/>
                </a:solidFill>
              </a:rPr>
              <a:t>Avoid Engagement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428625" y="1445884"/>
            <a:ext cx="4047198" cy="16671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1200" dirty="0">
                <a:solidFill>
                  <a:srgbClr val="333333"/>
                </a:solidFill>
              </a:rPr>
              <a:t>Do not respond to or engage with aggressive drivers on the road.</a:t>
            </a:r>
            <a:endParaRPr lang="en-US" sz="1200" dirty="0"/>
          </a:p>
        </p:txBody>
      </p:sp>
      <p:sp>
        <p:nvSpPr>
          <p:cNvPr id="6" name="Text 3"/>
          <p:cNvSpPr/>
          <p:nvPr/>
        </p:nvSpPr>
        <p:spPr>
          <a:xfrm>
            <a:off x="428625" y="1748768"/>
            <a:ext cx="1987980" cy="15606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1200" dirty="0">
                <a:solidFill>
                  <a:srgbClr val="333333"/>
                </a:solidFill>
              </a:rPr>
              <a:t>Stay calm and avoid eye contact</a:t>
            </a:r>
            <a:endParaRPr lang="en-US" sz="1200" dirty="0"/>
          </a:p>
        </p:txBody>
      </p:sp>
      <p:sp>
        <p:nvSpPr>
          <p:cNvPr id="7" name="Text 4"/>
          <p:cNvSpPr/>
          <p:nvPr/>
        </p:nvSpPr>
        <p:spPr>
          <a:xfrm>
            <a:off x="428625" y="2005943"/>
            <a:ext cx="2205347" cy="15606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1200" dirty="0">
                <a:solidFill>
                  <a:srgbClr val="333333"/>
                </a:solidFill>
              </a:rPr>
              <a:t>Do not make gestures or honk back</a:t>
            </a:r>
            <a:endParaRPr lang="en-US" sz="1200" dirty="0"/>
          </a:p>
        </p:txBody>
      </p:sp>
      <p:sp>
        <p:nvSpPr>
          <p:cNvPr id="8" name="Text 5"/>
          <p:cNvSpPr/>
          <p:nvPr/>
        </p:nvSpPr>
        <p:spPr>
          <a:xfrm>
            <a:off x="428625" y="2263118"/>
            <a:ext cx="2309287" cy="15606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1200" dirty="0">
                <a:solidFill>
                  <a:srgbClr val="333333"/>
                </a:solidFill>
              </a:rPr>
              <a:t>Let aggressive drivers pass if possible</a:t>
            </a:r>
            <a:endParaRPr lang="en-US" sz="1200" dirty="0"/>
          </a:p>
        </p:txBody>
      </p:sp>
      <p:sp>
        <p:nvSpPr>
          <p:cNvPr id="9" name="Text 6"/>
          <p:cNvSpPr/>
          <p:nvPr/>
        </p:nvSpPr>
        <p:spPr>
          <a:xfrm>
            <a:off x="428625" y="2520293"/>
            <a:ext cx="2389308" cy="15606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1200" dirty="0">
                <a:solidFill>
                  <a:srgbClr val="333333"/>
                </a:solidFill>
              </a:rPr>
              <a:t>Report serious incidents to authorities</a:t>
            </a:r>
            <a:endParaRPr lang="en-US" sz="1200" dirty="0"/>
          </a:p>
        </p:txBody>
      </p:sp>
      <p:sp>
        <p:nvSpPr>
          <p:cNvPr id="10" name="Text 7"/>
          <p:cNvSpPr/>
          <p:nvPr/>
        </p:nvSpPr>
        <p:spPr>
          <a:xfrm>
            <a:off x="4714875" y="1202996"/>
            <a:ext cx="1220334" cy="13394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1400" b="1" kern="0" spc="1" dirty="0">
                <a:solidFill>
                  <a:srgbClr val="D92B2B"/>
                </a:solidFill>
              </a:rPr>
              <a:t>Self-Recognition</a:t>
            </a:r>
            <a:endParaRPr lang="en-US" sz="1400" dirty="0"/>
          </a:p>
        </p:txBody>
      </p:sp>
      <p:sp>
        <p:nvSpPr>
          <p:cNvPr id="11" name="Text 8"/>
          <p:cNvSpPr/>
          <p:nvPr/>
        </p:nvSpPr>
        <p:spPr>
          <a:xfrm>
            <a:off x="4714875" y="1445884"/>
            <a:ext cx="3980705" cy="16671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1200" dirty="0">
                <a:solidFill>
                  <a:srgbClr val="333333"/>
                </a:solidFill>
              </a:rPr>
              <a:t>Learn to identify when your emotions are affecting your driving.</a:t>
            </a:r>
            <a:endParaRPr lang="en-US" sz="1200" dirty="0"/>
          </a:p>
        </p:txBody>
      </p:sp>
      <p:sp>
        <p:nvSpPr>
          <p:cNvPr id="12" name="Text 9"/>
          <p:cNvSpPr/>
          <p:nvPr/>
        </p:nvSpPr>
        <p:spPr>
          <a:xfrm>
            <a:off x="4714875" y="1748768"/>
            <a:ext cx="2409827" cy="15606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1200" dirty="0">
                <a:solidFill>
                  <a:srgbClr val="333333"/>
                </a:solidFill>
              </a:rPr>
              <a:t>Recognize signs of personal aggression</a:t>
            </a:r>
            <a:endParaRPr lang="en-US" sz="1200" dirty="0"/>
          </a:p>
        </p:txBody>
      </p:sp>
      <p:sp>
        <p:nvSpPr>
          <p:cNvPr id="13" name="Text 10"/>
          <p:cNvSpPr/>
          <p:nvPr/>
        </p:nvSpPr>
        <p:spPr>
          <a:xfrm>
            <a:off x="4714875" y="2005943"/>
            <a:ext cx="2370521" cy="15606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1200" dirty="0">
                <a:solidFill>
                  <a:srgbClr val="333333"/>
                </a:solidFill>
              </a:rPr>
              <a:t>Notice increased heart rate or tension</a:t>
            </a:r>
            <a:endParaRPr lang="en-US" sz="1200" dirty="0"/>
          </a:p>
        </p:txBody>
      </p:sp>
      <p:sp>
        <p:nvSpPr>
          <p:cNvPr id="14" name="Text 11"/>
          <p:cNvSpPr/>
          <p:nvPr/>
        </p:nvSpPr>
        <p:spPr>
          <a:xfrm>
            <a:off x="4714875" y="2263118"/>
            <a:ext cx="2236381" cy="15606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1200" dirty="0">
                <a:solidFill>
                  <a:srgbClr val="333333"/>
                </a:solidFill>
              </a:rPr>
              <a:t>Consciously slow down and breathe</a:t>
            </a:r>
            <a:endParaRPr lang="en-US" sz="1200" dirty="0"/>
          </a:p>
        </p:txBody>
      </p:sp>
      <p:sp>
        <p:nvSpPr>
          <p:cNvPr id="15" name="Text 12"/>
          <p:cNvSpPr/>
          <p:nvPr/>
        </p:nvSpPr>
        <p:spPr>
          <a:xfrm>
            <a:off x="4714875" y="2520293"/>
            <a:ext cx="2453429" cy="15606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1200" dirty="0">
                <a:solidFill>
                  <a:srgbClr val="333333"/>
                </a:solidFill>
              </a:rPr>
              <a:t>Pull over if emotions are overwhelming</a:t>
            </a:r>
            <a:endParaRPr lang="en-US" sz="1200" dirty="0"/>
          </a:p>
        </p:txBody>
      </p:sp>
      <p:sp>
        <p:nvSpPr>
          <p:cNvPr id="16" name="Text 13"/>
          <p:cNvSpPr/>
          <p:nvPr/>
        </p:nvSpPr>
        <p:spPr>
          <a:xfrm>
            <a:off x="428625" y="3063218"/>
            <a:ext cx="1029321" cy="13394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1400" b="1" kern="0" spc="1" dirty="0">
                <a:solidFill>
                  <a:srgbClr val="D92B2B"/>
                </a:solidFill>
              </a:rPr>
              <a:t>Safe Practices</a:t>
            </a:r>
            <a:endParaRPr lang="en-US" sz="1400" dirty="0"/>
          </a:p>
        </p:txBody>
      </p:sp>
      <p:sp>
        <p:nvSpPr>
          <p:cNvPr id="17" name="Text 14"/>
          <p:cNvSpPr/>
          <p:nvPr/>
        </p:nvSpPr>
        <p:spPr>
          <a:xfrm>
            <a:off x="428625" y="3306105"/>
            <a:ext cx="2825966" cy="16671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1200" dirty="0">
                <a:solidFill>
                  <a:srgbClr val="333333"/>
                </a:solidFill>
              </a:rPr>
              <a:t>Maintain defensive driving habits at all times.</a:t>
            </a:r>
            <a:endParaRPr lang="en-US" sz="1200" dirty="0"/>
          </a:p>
        </p:txBody>
      </p:sp>
      <p:sp>
        <p:nvSpPr>
          <p:cNvPr id="18" name="Text 15"/>
          <p:cNvSpPr/>
          <p:nvPr/>
        </p:nvSpPr>
        <p:spPr>
          <a:xfrm>
            <a:off x="428625" y="3608989"/>
            <a:ext cx="2012410" cy="15606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1200" dirty="0">
                <a:solidFill>
                  <a:srgbClr val="333333"/>
                </a:solidFill>
              </a:rPr>
              <a:t>Maintain safe following distance</a:t>
            </a:r>
            <a:endParaRPr lang="en-US" sz="1200" dirty="0"/>
          </a:p>
        </p:txBody>
      </p:sp>
      <p:sp>
        <p:nvSpPr>
          <p:cNvPr id="19" name="Text 16"/>
          <p:cNvSpPr/>
          <p:nvPr/>
        </p:nvSpPr>
        <p:spPr>
          <a:xfrm>
            <a:off x="428625" y="3866164"/>
            <a:ext cx="1768433" cy="15606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1200" dirty="0">
                <a:solidFill>
                  <a:srgbClr val="333333"/>
                </a:solidFill>
              </a:rPr>
              <a:t>Use turn signals consistently</a:t>
            </a:r>
            <a:endParaRPr lang="en-US" sz="1200" dirty="0"/>
          </a:p>
        </p:txBody>
      </p:sp>
      <p:sp>
        <p:nvSpPr>
          <p:cNvPr id="20" name="Text 17"/>
          <p:cNvSpPr/>
          <p:nvPr/>
        </p:nvSpPr>
        <p:spPr>
          <a:xfrm>
            <a:off x="428625" y="4123339"/>
            <a:ext cx="1833643" cy="15606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1200" dirty="0">
                <a:solidFill>
                  <a:srgbClr val="333333"/>
                </a:solidFill>
              </a:rPr>
              <a:t>Avoid weaving through traffic</a:t>
            </a:r>
            <a:endParaRPr lang="en-US" sz="1200" dirty="0"/>
          </a:p>
        </p:txBody>
      </p:sp>
      <p:sp>
        <p:nvSpPr>
          <p:cNvPr id="21" name="Text 18"/>
          <p:cNvSpPr/>
          <p:nvPr/>
        </p:nvSpPr>
        <p:spPr>
          <a:xfrm>
            <a:off x="428625" y="4380514"/>
            <a:ext cx="1862433" cy="15606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1200" dirty="0">
                <a:solidFill>
                  <a:srgbClr val="333333"/>
                </a:solidFill>
              </a:rPr>
              <a:t>Drive at or below speed limits</a:t>
            </a:r>
            <a:endParaRPr lang="en-US" sz="1200" dirty="0"/>
          </a:p>
        </p:txBody>
      </p:sp>
      <p:sp>
        <p:nvSpPr>
          <p:cNvPr id="22" name="Text 19"/>
          <p:cNvSpPr/>
          <p:nvPr/>
        </p:nvSpPr>
        <p:spPr>
          <a:xfrm>
            <a:off x="4714875" y="3063218"/>
            <a:ext cx="1168781" cy="13394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1400" b="1" kern="0" spc="1" dirty="0">
                <a:solidFill>
                  <a:srgbClr val="D92B2B"/>
                </a:solidFill>
              </a:rPr>
              <a:t>Planning Ahead</a:t>
            </a:r>
            <a:endParaRPr lang="en-US" sz="1400" dirty="0"/>
          </a:p>
        </p:txBody>
      </p:sp>
      <p:sp>
        <p:nvSpPr>
          <p:cNvPr id="23" name="Text 20"/>
          <p:cNvSpPr/>
          <p:nvPr/>
        </p:nvSpPr>
        <p:spPr>
          <a:xfrm>
            <a:off x="4714875" y="3306105"/>
            <a:ext cx="2821029" cy="16671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1200" dirty="0">
                <a:solidFill>
                  <a:srgbClr val="333333"/>
                </a:solidFill>
              </a:rPr>
              <a:t>Reduce time pressure and stress on the road.</a:t>
            </a:r>
            <a:endParaRPr lang="en-US" sz="1200" dirty="0"/>
          </a:p>
        </p:txBody>
      </p:sp>
      <p:sp>
        <p:nvSpPr>
          <p:cNvPr id="24" name="Text 21"/>
          <p:cNvSpPr/>
          <p:nvPr/>
        </p:nvSpPr>
        <p:spPr>
          <a:xfrm>
            <a:off x="4714875" y="3608989"/>
            <a:ext cx="1554977" cy="15606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1200" dirty="0">
                <a:solidFill>
                  <a:srgbClr val="333333"/>
                </a:solidFill>
              </a:rPr>
              <a:t>Allow extra time for trips</a:t>
            </a:r>
            <a:endParaRPr lang="en-US" sz="1200" dirty="0"/>
          </a:p>
        </p:txBody>
      </p:sp>
      <p:sp>
        <p:nvSpPr>
          <p:cNvPr id="25" name="Text 22"/>
          <p:cNvSpPr/>
          <p:nvPr/>
        </p:nvSpPr>
        <p:spPr>
          <a:xfrm>
            <a:off x="4714875" y="3866164"/>
            <a:ext cx="1407437" cy="15606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1200" dirty="0">
                <a:solidFill>
                  <a:srgbClr val="333333"/>
                </a:solidFill>
              </a:rPr>
              <a:t>Plan routes in advance</a:t>
            </a:r>
            <a:endParaRPr lang="en-US" sz="1200" dirty="0"/>
          </a:p>
        </p:txBody>
      </p:sp>
      <p:sp>
        <p:nvSpPr>
          <p:cNvPr id="26" name="Text 23"/>
          <p:cNvSpPr/>
          <p:nvPr/>
        </p:nvSpPr>
        <p:spPr>
          <a:xfrm>
            <a:off x="4714875" y="4123339"/>
            <a:ext cx="2246897" cy="15606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1200" dirty="0">
                <a:solidFill>
                  <a:srgbClr val="333333"/>
                </a:solidFill>
              </a:rPr>
              <a:t>Avoid driving when tired or stressed</a:t>
            </a:r>
            <a:endParaRPr lang="en-US" sz="1200" dirty="0"/>
          </a:p>
        </p:txBody>
      </p:sp>
      <p:sp>
        <p:nvSpPr>
          <p:cNvPr id="27" name="Text 24"/>
          <p:cNvSpPr/>
          <p:nvPr/>
        </p:nvSpPr>
        <p:spPr>
          <a:xfrm>
            <a:off x="4714875" y="4380514"/>
            <a:ext cx="1799788" cy="15606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1200" dirty="0">
                <a:solidFill>
                  <a:srgbClr val="333333"/>
                </a:solidFill>
              </a:rPr>
              <a:t>Take breaks on long journeys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Schnee, Mann, sitzend, stehend enthält.&#10;&#10;Automatisch generierte Beschreibung">
            <a:extLst>
              <a:ext uri="{FF2B5EF4-FFF2-40B4-BE49-F238E27FC236}">
                <a16:creationId xmlns:a16="http://schemas.microsoft.com/office/drawing/2014/main" id="{B172409F-4133-434F-ADD8-A79D6E41C2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5143500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3EA97090-1DA6-42AE-A6D4-9D5D5E02D2DC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>
              <a:alpha val="8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de-DE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#sl-pollanswer(1)">
            <a:extLst>
              <a:ext uri="{FF2B5EF4-FFF2-40B4-BE49-F238E27FC236}">
                <a16:creationId xmlns:a16="http://schemas.microsoft.com/office/drawing/2014/main" id="{0A5DAC71-91F8-4226-9E4D-21F596034032}"/>
              </a:ext>
            </a:extLst>
          </p:cNvPr>
          <p:cNvSpPr txBox="1">
            <a:spLocks/>
          </p:cNvSpPr>
          <p:nvPr/>
        </p:nvSpPr>
        <p:spPr>
          <a:xfrm>
            <a:off x="5465519" y="2449673"/>
            <a:ext cx="2183834" cy="100851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spcBef>
                <a:spcPts val="750"/>
              </a:spcBef>
              <a:defRPr/>
            </a:pPr>
            <a:endParaRPr lang="de-DE" dirty="0">
              <a:solidFill>
                <a:prstClr val="white"/>
              </a:solidFill>
              <a:latin typeface="Abadi Extra Light" panose="020B0204020104020204" pitchFamily="34" charset="0"/>
              <a:ea typeface="Adobe Gothic Std B" panose="020B0800000000000000" pitchFamily="34" charset="-128"/>
            </a:endParaRPr>
          </a:p>
        </p:txBody>
      </p:sp>
      <p:sp>
        <p:nvSpPr>
          <p:cNvPr id="4" name="#sl-pollquestion()">
            <a:extLst>
              <a:ext uri="{FF2B5EF4-FFF2-40B4-BE49-F238E27FC236}">
                <a16:creationId xmlns:a16="http://schemas.microsoft.com/office/drawing/2014/main" id="{8BF99DBE-529E-4294-D548-02BE5BC7250E}"/>
              </a:ext>
            </a:extLst>
          </p:cNvPr>
          <p:cNvSpPr txBox="1">
            <a:spLocks/>
          </p:cNvSpPr>
          <p:nvPr/>
        </p:nvSpPr>
        <p:spPr>
          <a:xfrm>
            <a:off x="1015289" y="619185"/>
            <a:ext cx="6858000" cy="733425"/>
          </a:xfrm>
        </p:spPr>
        <p:txBody>
          <a:bodyPr anchor="b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Aggressive and Reckless Driving – Quiz</a:t>
            </a:r>
            <a:endParaRPr lang="de-DE" u="sng" dirty="0">
              <a:solidFill>
                <a:schemeClr val="bg1"/>
              </a:solidFill>
              <a:uFill>
                <a:solidFill>
                  <a:srgbClr val="FF0000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9886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96F93F-6AC1-063D-D6F8-A8ADB79B3D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Schnee, Mann, sitzend, stehend enthält.&#10;&#10;Automatisch generierte Beschreibung">
            <a:extLst>
              <a:ext uri="{FF2B5EF4-FFF2-40B4-BE49-F238E27FC236}">
                <a16:creationId xmlns:a16="http://schemas.microsoft.com/office/drawing/2014/main" id="{27113056-236B-B0BC-763E-9DD8141B3A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5143500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08C6538C-54E8-CC85-8A0A-8F82069095AC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>
              <a:alpha val="8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de-DE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#sl-pollquestion()">
            <a:extLst>
              <a:ext uri="{FF2B5EF4-FFF2-40B4-BE49-F238E27FC236}">
                <a16:creationId xmlns:a16="http://schemas.microsoft.com/office/drawing/2014/main" id="{EE9C8AE7-4080-BD8F-CFD8-FC91CFC5AB75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856342" y="1693069"/>
            <a:ext cx="7641771" cy="733425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What is a key factor in Aggressive Driving?</a:t>
            </a:r>
            <a:endParaRPr lang="de-DE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#sl-pollquestion()">
            <a:extLst>
              <a:ext uri="{FF2B5EF4-FFF2-40B4-BE49-F238E27FC236}">
                <a16:creationId xmlns:a16="http://schemas.microsoft.com/office/drawing/2014/main" id="{209AD314-B5BF-3C7B-A4E9-187C4BBA13FC}"/>
              </a:ext>
            </a:extLst>
          </p:cNvPr>
          <p:cNvSpPr txBox="1">
            <a:spLocks/>
          </p:cNvSpPr>
          <p:nvPr/>
        </p:nvSpPr>
        <p:spPr>
          <a:xfrm>
            <a:off x="1012374" y="621513"/>
            <a:ext cx="6858000" cy="733425"/>
          </a:xfrm>
        </p:spPr>
        <p:txBody>
          <a:bodyPr anchor="b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Aggressive and Reckless Driving – Quiz</a:t>
            </a:r>
            <a:endParaRPr lang="de-DE" u="sng" dirty="0">
              <a:solidFill>
                <a:schemeClr val="bg1"/>
              </a:solidFill>
              <a:uFill>
                <a:solidFill>
                  <a:srgbClr val="FF0000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07533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4CB56A-BA1E-72FA-7C89-375C390DC4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Schnee, Mann, sitzend, stehend enthält.&#10;&#10;Automatisch generierte Beschreibung">
            <a:extLst>
              <a:ext uri="{FF2B5EF4-FFF2-40B4-BE49-F238E27FC236}">
                <a16:creationId xmlns:a16="http://schemas.microsoft.com/office/drawing/2014/main" id="{691C7BE0-643A-F516-9EDB-F10970EC85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5143500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0D2F560F-B8D2-F173-FFD4-20B3DC345BCC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>
              <a:alpha val="8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de-DE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D577EC52-9A79-D779-5BB7-BD73312CFDDA}"/>
              </a:ext>
            </a:extLst>
          </p:cNvPr>
          <p:cNvSpPr/>
          <p:nvPr/>
        </p:nvSpPr>
        <p:spPr>
          <a:xfrm>
            <a:off x="2162773" y="2805409"/>
            <a:ext cx="275036" cy="27503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de-DE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221BF061-7822-6A03-838A-27E389D6E3F0}"/>
              </a:ext>
            </a:extLst>
          </p:cNvPr>
          <p:cNvSpPr/>
          <p:nvPr/>
        </p:nvSpPr>
        <p:spPr>
          <a:xfrm>
            <a:off x="4979193" y="2805409"/>
            <a:ext cx="275036" cy="27503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de-DE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#sl-pollanswer(0)">
            <a:extLst>
              <a:ext uri="{FF2B5EF4-FFF2-40B4-BE49-F238E27FC236}">
                <a16:creationId xmlns:a16="http://schemas.microsoft.com/office/drawing/2014/main" id="{1A3AF907-37DD-07DA-F602-CB2835EB113B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559066" y="2449673"/>
            <a:ext cx="2285814" cy="100851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Abadi Extra Light" panose="020B0204020104020204" pitchFamily="34" charset="0"/>
                <a:ea typeface="Adobe Gothic Std B" panose="020B0800000000000000" pitchFamily="34" charset="-128"/>
              </a:rPr>
              <a:t>Impatience</a:t>
            </a:r>
            <a:endParaRPr lang="de-DE" sz="2400" dirty="0">
              <a:solidFill>
                <a:schemeClr val="bg1"/>
              </a:solidFill>
              <a:latin typeface="Abadi Extra Light" panose="020B0204020104020204" pitchFamily="34" charset="0"/>
              <a:ea typeface="Adobe Gothic Std B" panose="020B0800000000000000" pitchFamily="34" charset="-128"/>
            </a:endParaRPr>
          </a:p>
        </p:txBody>
      </p:sp>
      <p:sp>
        <p:nvSpPr>
          <p:cNvPr id="9" name="#sl-pollanswer(1)">
            <a:extLst>
              <a:ext uri="{FF2B5EF4-FFF2-40B4-BE49-F238E27FC236}">
                <a16:creationId xmlns:a16="http://schemas.microsoft.com/office/drawing/2014/main" id="{A8F7C3DE-8667-C745-AEAD-CB29E97859A8}"/>
              </a:ext>
            </a:extLst>
          </p:cNvPr>
          <p:cNvSpPr txBox="1">
            <a:spLocks/>
          </p:cNvSpPr>
          <p:nvPr/>
        </p:nvSpPr>
        <p:spPr>
          <a:xfrm>
            <a:off x="5465519" y="2449673"/>
            <a:ext cx="2183834" cy="100851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spcBef>
                <a:spcPts val="750"/>
              </a:spcBef>
              <a:defRPr/>
            </a:pPr>
            <a:r>
              <a:rPr lang="en-US" dirty="0">
                <a:solidFill>
                  <a:prstClr val="white"/>
                </a:solidFill>
                <a:latin typeface="Abadi Extra Light" panose="020B0204020104020204" pitchFamily="34" charset="0"/>
                <a:ea typeface="Adobe Gothic Std B" panose="020B0800000000000000" pitchFamily="34" charset="-128"/>
              </a:rPr>
              <a:t>Emotions</a:t>
            </a:r>
            <a:endParaRPr lang="de-DE" dirty="0">
              <a:solidFill>
                <a:prstClr val="white"/>
              </a:solidFill>
              <a:latin typeface="Abadi Extra Light" panose="020B0204020104020204" pitchFamily="34" charset="0"/>
              <a:ea typeface="Adobe Gothic Std B" panose="020B0800000000000000" pitchFamily="34" charset="-128"/>
            </a:endParaRPr>
          </a:p>
        </p:txBody>
      </p:sp>
      <p:sp>
        <p:nvSpPr>
          <p:cNvPr id="2" name="#sl-pollquestion()">
            <a:extLst>
              <a:ext uri="{FF2B5EF4-FFF2-40B4-BE49-F238E27FC236}">
                <a16:creationId xmlns:a16="http://schemas.microsoft.com/office/drawing/2014/main" id="{6737A230-BE14-D31E-E3B1-4B77416A1F7B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856342" y="1693069"/>
            <a:ext cx="7641771" cy="733425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What is a key factor in Aggressive Driving?</a:t>
            </a:r>
            <a:endParaRPr lang="de-DE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#sl-pollquestion()">
            <a:extLst>
              <a:ext uri="{FF2B5EF4-FFF2-40B4-BE49-F238E27FC236}">
                <a16:creationId xmlns:a16="http://schemas.microsoft.com/office/drawing/2014/main" id="{A453393D-602A-327C-AAEA-A50B0605077D}"/>
              </a:ext>
            </a:extLst>
          </p:cNvPr>
          <p:cNvSpPr txBox="1">
            <a:spLocks/>
          </p:cNvSpPr>
          <p:nvPr/>
        </p:nvSpPr>
        <p:spPr>
          <a:xfrm>
            <a:off x="1012374" y="621513"/>
            <a:ext cx="6858000" cy="733425"/>
          </a:xfrm>
        </p:spPr>
        <p:txBody>
          <a:bodyPr anchor="b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Aggressive and Reckless Driving – Quiz</a:t>
            </a:r>
            <a:endParaRPr lang="de-DE" u="sng" dirty="0">
              <a:solidFill>
                <a:schemeClr val="bg1"/>
              </a:solidFill>
              <a:uFill>
                <a:solidFill>
                  <a:srgbClr val="FF0000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47290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3D0FF3-8886-0DF4-6754-EEE04D1E9D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Schnee, Mann, sitzend, stehend enthält.&#10;&#10;Automatisch generierte Beschreibung">
            <a:extLst>
              <a:ext uri="{FF2B5EF4-FFF2-40B4-BE49-F238E27FC236}">
                <a16:creationId xmlns:a16="http://schemas.microsoft.com/office/drawing/2014/main" id="{D9B04538-204A-47D5-8D47-44720C0498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5143500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2813922A-8126-2329-ECDC-D1EB2C385035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>
              <a:alpha val="8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de-DE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#sl-pollquestion()">
            <a:extLst>
              <a:ext uri="{FF2B5EF4-FFF2-40B4-BE49-F238E27FC236}">
                <a16:creationId xmlns:a16="http://schemas.microsoft.com/office/drawing/2014/main" id="{F2B5E7A9-0922-1AE2-8BD0-0660CBCB8C1B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856342" y="1693069"/>
            <a:ext cx="7641771" cy="733425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What is a key factor in Reckless Driving?</a:t>
            </a:r>
            <a:endParaRPr lang="de-DE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#sl-pollquestion()">
            <a:extLst>
              <a:ext uri="{FF2B5EF4-FFF2-40B4-BE49-F238E27FC236}">
                <a16:creationId xmlns:a16="http://schemas.microsoft.com/office/drawing/2014/main" id="{8ECA29C6-64C9-C5B9-A1A9-F96574812DF6}"/>
              </a:ext>
            </a:extLst>
          </p:cNvPr>
          <p:cNvSpPr txBox="1">
            <a:spLocks/>
          </p:cNvSpPr>
          <p:nvPr/>
        </p:nvSpPr>
        <p:spPr>
          <a:xfrm>
            <a:off x="1012374" y="621513"/>
            <a:ext cx="6858000" cy="733425"/>
          </a:xfrm>
        </p:spPr>
        <p:txBody>
          <a:bodyPr anchor="b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Aggressive and Reckless Driving – Quiz</a:t>
            </a:r>
            <a:endParaRPr lang="de-DE" u="sng" dirty="0">
              <a:solidFill>
                <a:schemeClr val="bg1"/>
              </a:solidFill>
              <a:uFill>
                <a:solidFill>
                  <a:srgbClr val="FF0000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0354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306204-82B2-A047-03BC-1F984B9A0D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Schnee, Mann, sitzend, stehend enthält.&#10;&#10;Automatisch generierte Beschreibung">
            <a:extLst>
              <a:ext uri="{FF2B5EF4-FFF2-40B4-BE49-F238E27FC236}">
                <a16:creationId xmlns:a16="http://schemas.microsoft.com/office/drawing/2014/main" id="{F49E7D4F-9853-4452-D096-94ED034321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5143500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B6E4CA1D-849B-5550-7921-8790F4EECFCA}"/>
              </a:ext>
            </a:extLst>
          </p:cNvPr>
          <p:cNvSpPr/>
          <p:nvPr/>
        </p:nvSpPr>
        <p:spPr>
          <a:xfrm>
            <a:off x="0" y="-12221"/>
            <a:ext cx="9144000" cy="5143500"/>
          </a:xfrm>
          <a:prstGeom prst="rect">
            <a:avLst/>
          </a:prstGeom>
          <a:solidFill>
            <a:schemeClr val="dk1">
              <a:alpha val="8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de-DE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59809F11-DE59-A21D-24D0-B21C6231AF93}"/>
              </a:ext>
            </a:extLst>
          </p:cNvPr>
          <p:cNvSpPr/>
          <p:nvPr/>
        </p:nvSpPr>
        <p:spPr>
          <a:xfrm>
            <a:off x="1461028" y="2805409"/>
            <a:ext cx="275036" cy="27503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de-DE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1AC26E70-CFF1-DA6F-01E5-2EA8B923C87F}"/>
              </a:ext>
            </a:extLst>
          </p:cNvPr>
          <p:cNvSpPr/>
          <p:nvPr/>
        </p:nvSpPr>
        <p:spPr>
          <a:xfrm>
            <a:off x="5085512" y="2805409"/>
            <a:ext cx="275036" cy="27503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de-DE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#sl-pollanswer(0)">
            <a:extLst>
              <a:ext uri="{FF2B5EF4-FFF2-40B4-BE49-F238E27FC236}">
                <a16:creationId xmlns:a16="http://schemas.microsoft.com/office/drawing/2014/main" id="{81B36F95-2394-6A72-60BC-6F084B5BFACB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857321" y="2449673"/>
            <a:ext cx="2285814" cy="100851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Abadi Extra Light" panose="020B0204020104020204" pitchFamily="34" charset="0"/>
                <a:ea typeface="Adobe Gothic Std B" panose="020B0800000000000000" pitchFamily="34" charset="-128"/>
              </a:rPr>
              <a:t>Criminal Offense</a:t>
            </a:r>
            <a:endParaRPr lang="de-DE" sz="2400" dirty="0">
              <a:solidFill>
                <a:schemeClr val="bg1"/>
              </a:solidFill>
              <a:latin typeface="Abadi Extra Light" panose="020B0204020104020204" pitchFamily="34" charset="0"/>
              <a:ea typeface="Adobe Gothic Std B" panose="020B0800000000000000" pitchFamily="34" charset="-128"/>
            </a:endParaRPr>
          </a:p>
        </p:txBody>
      </p:sp>
      <p:sp>
        <p:nvSpPr>
          <p:cNvPr id="9" name="#sl-pollanswer(1)">
            <a:extLst>
              <a:ext uri="{FF2B5EF4-FFF2-40B4-BE49-F238E27FC236}">
                <a16:creationId xmlns:a16="http://schemas.microsoft.com/office/drawing/2014/main" id="{3676AF20-B6D3-0AAC-A76B-ABE19A3AD8EB}"/>
              </a:ext>
            </a:extLst>
          </p:cNvPr>
          <p:cNvSpPr txBox="1">
            <a:spLocks/>
          </p:cNvSpPr>
          <p:nvPr/>
        </p:nvSpPr>
        <p:spPr>
          <a:xfrm>
            <a:off x="5465518" y="2449673"/>
            <a:ext cx="2870407" cy="100851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spcBef>
                <a:spcPts val="750"/>
              </a:spcBef>
              <a:defRPr/>
            </a:pPr>
            <a:r>
              <a:rPr lang="en-US" dirty="0">
                <a:solidFill>
                  <a:prstClr val="white"/>
                </a:solidFill>
                <a:latin typeface="Abadi Extra Light" panose="020B0204020104020204" pitchFamily="34" charset="0"/>
                <a:ea typeface="Adobe Gothic Std B" panose="020B0800000000000000" pitchFamily="34" charset="-128"/>
              </a:rPr>
              <a:t>Deliberate ignorance or disregard for safety</a:t>
            </a:r>
            <a:endParaRPr lang="de-DE" dirty="0">
              <a:solidFill>
                <a:prstClr val="white"/>
              </a:solidFill>
              <a:latin typeface="Abadi Extra Light" panose="020B0204020104020204" pitchFamily="34" charset="0"/>
              <a:ea typeface="Adobe Gothic Std B" panose="020B0800000000000000" pitchFamily="34" charset="-128"/>
            </a:endParaRPr>
          </a:p>
        </p:txBody>
      </p:sp>
      <p:sp>
        <p:nvSpPr>
          <p:cNvPr id="2" name="#sl-pollquestion()">
            <a:extLst>
              <a:ext uri="{FF2B5EF4-FFF2-40B4-BE49-F238E27FC236}">
                <a16:creationId xmlns:a16="http://schemas.microsoft.com/office/drawing/2014/main" id="{94F68D02-38F6-0CF8-65B1-7FC2B289E81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856342" y="1693069"/>
            <a:ext cx="7641771" cy="733425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What is a key factor in Reckless Driving?</a:t>
            </a:r>
            <a:endParaRPr lang="de-DE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#sl-pollquestion()">
            <a:extLst>
              <a:ext uri="{FF2B5EF4-FFF2-40B4-BE49-F238E27FC236}">
                <a16:creationId xmlns:a16="http://schemas.microsoft.com/office/drawing/2014/main" id="{986E7AC8-0D4C-5497-5494-267EC37BEA3D}"/>
              </a:ext>
            </a:extLst>
          </p:cNvPr>
          <p:cNvSpPr txBox="1">
            <a:spLocks/>
          </p:cNvSpPr>
          <p:nvPr/>
        </p:nvSpPr>
        <p:spPr>
          <a:xfrm>
            <a:off x="1012374" y="621513"/>
            <a:ext cx="6858000" cy="733425"/>
          </a:xfrm>
        </p:spPr>
        <p:txBody>
          <a:bodyPr anchor="b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Aggressive and Reckless Driving – Quiz</a:t>
            </a:r>
            <a:endParaRPr lang="de-DE" u="sng" dirty="0">
              <a:solidFill>
                <a:schemeClr val="bg1"/>
              </a:solidFill>
              <a:uFill>
                <a:solidFill>
                  <a:srgbClr val="FF0000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llipse 9">
            <a:extLst>
              <a:ext uri="{FF2B5EF4-FFF2-40B4-BE49-F238E27FC236}">
                <a16:creationId xmlns:a16="http://schemas.microsoft.com/office/drawing/2014/main" id="{751D4118-085A-E8A4-6EBB-8B5F9E5253EB}"/>
              </a:ext>
            </a:extLst>
          </p:cNvPr>
          <p:cNvSpPr/>
          <p:nvPr/>
        </p:nvSpPr>
        <p:spPr>
          <a:xfrm>
            <a:off x="1471663" y="3858030"/>
            <a:ext cx="275036" cy="27503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de-DE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#sl-pollanswer(0)">
            <a:extLst>
              <a:ext uri="{FF2B5EF4-FFF2-40B4-BE49-F238E27FC236}">
                <a16:creationId xmlns:a16="http://schemas.microsoft.com/office/drawing/2014/main" id="{883653F6-D7C5-FD68-667F-1CE50B01C2CD}"/>
              </a:ext>
            </a:extLst>
          </p:cNvPr>
          <p:cNvSpPr txBox="1">
            <a:spLocks/>
          </p:cNvSpPr>
          <p:nvPr/>
        </p:nvSpPr>
        <p:spPr>
          <a:xfrm>
            <a:off x="1867955" y="3502294"/>
            <a:ext cx="4383999" cy="1008513"/>
          </a:xfrm>
        </p:spPr>
        <p:txBody>
          <a:bodyPr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  <a:latin typeface="Abadi Extra Light" panose="020B0204020104020204" pitchFamily="34" charset="0"/>
                <a:ea typeface="Adobe Gothic Std B" panose="020B0800000000000000" pitchFamily="34" charset="-128"/>
              </a:rPr>
              <a:t>One or more extreme driving acts</a:t>
            </a:r>
            <a:endParaRPr lang="de-DE" sz="2400" dirty="0">
              <a:solidFill>
                <a:schemeClr val="bg1"/>
              </a:solidFill>
              <a:latin typeface="Abadi Extra Light" panose="020B0204020104020204" pitchFamily="34" charset="0"/>
              <a:ea typeface="Adobe Gothic Std B" panose="020B0800000000000000" pitchFamily="34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9425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00E291-DB08-7981-55D3-CCED7CD372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Schnee, Mann, sitzend, stehend enthält.&#10;&#10;Automatisch generierte Beschreibung">
            <a:extLst>
              <a:ext uri="{FF2B5EF4-FFF2-40B4-BE49-F238E27FC236}">
                <a16:creationId xmlns:a16="http://schemas.microsoft.com/office/drawing/2014/main" id="{1991CC84-1A2F-5A33-5373-E3B6C49924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5143500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662431CF-994D-8BD5-622C-CBD66D5EDA03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>
              <a:alpha val="8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de-DE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#sl-pollquestion()">
            <a:extLst>
              <a:ext uri="{FF2B5EF4-FFF2-40B4-BE49-F238E27FC236}">
                <a16:creationId xmlns:a16="http://schemas.microsoft.com/office/drawing/2014/main" id="{D1B76D48-6005-7D9A-CDD9-C34B7B60050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856342" y="1693069"/>
            <a:ext cx="7641771" cy="733425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Why does aggressive and reckless driving reduce situational awareness?</a:t>
            </a:r>
            <a:endParaRPr lang="de-DE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#sl-pollquestion()">
            <a:extLst>
              <a:ext uri="{FF2B5EF4-FFF2-40B4-BE49-F238E27FC236}">
                <a16:creationId xmlns:a16="http://schemas.microsoft.com/office/drawing/2014/main" id="{C6498643-D57B-D1BF-B16A-90CD688B43C1}"/>
              </a:ext>
            </a:extLst>
          </p:cNvPr>
          <p:cNvSpPr txBox="1">
            <a:spLocks/>
          </p:cNvSpPr>
          <p:nvPr/>
        </p:nvSpPr>
        <p:spPr>
          <a:xfrm>
            <a:off x="1012374" y="621513"/>
            <a:ext cx="6858000" cy="733425"/>
          </a:xfrm>
        </p:spPr>
        <p:txBody>
          <a:bodyPr anchor="b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Aggressive and Reckless Driving – Quiz</a:t>
            </a:r>
            <a:endParaRPr lang="de-DE" u="sng" dirty="0">
              <a:solidFill>
                <a:schemeClr val="bg1"/>
              </a:solidFill>
              <a:uFill>
                <a:solidFill>
                  <a:srgbClr val="FF0000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40397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B66A25-DB13-A079-7AE4-26E8C82E1C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Schnee, Mann, sitzend, stehend enthält.&#10;&#10;Automatisch generierte Beschreibung">
            <a:extLst>
              <a:ext uri="{FF2B5EF4-FFF2-40B4-BE49-F238E27FC236}">
                <a16:creationId xmlns:a16="http://schemas.microsoft.com/office/drawing/2014/main" id="{C3B5ECCF-B265-7D65-1E8F-8317113541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5143500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24447FC8-56B0-3C13-E867-C2B687150D92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>
              <a:alpha val="8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de-DE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CF7486AF-D0BB-5192-2065-592ACE85FC6D}"/>
              </a:ext>
            </a:extLst>
          </p:cNvPr>
          <p:cNvSpPr/>
          <p:nvPr/>
        </p:nvSpPr>
        <p:spPr>
          <a:xfrm>
            <a:off x="1461028" y="2805409"/>
            <a:ext cx="275036" cy="27503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de-DE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#sl-pollanswer(0)">
            <a:extLst>
              <a:ext uri="{FF2B5EF4-FFF2-40B4-BE49-F238E27FC236}">
                <a16:creationId xmlns:a16="http://schemas.microsoft.com/office/drawing/2014/main" id="{402E3356-ED0D-B83F-3E04-BED10BA9477C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827922" y="2445147"/>
            <a:ext cx="3211613" cy="100851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latin typeface="Abadi Extra Light" panose="020B0204020104020204" pitchFamily="34" charset="0"/>
                <a:ea typeface="Adobe Gothic Std B" panose="020B0800000000000000" pitchFamily="34" charset="-128"/>
              </a:rPr>
              <a:t>It narrows the driver’s focus</a:t>
            </a:r>
            <a:endParaRPr lang="de-DE" sz="2000" dirty="0">
              <a:solidFill>
                <a:schemeClr val="bg1"/>
              </a:solidFill>
              <a:latin typeface="Abadi Extra Light" panose="020B0204020104020204" pitchFamily="34" charset="0"/>
              <a:ea typeface="Adobe Gothic Std B" panose="020B0800000000000000" pitchFamily="34" charset="-128"/>
            </a:endParaRPr>
          </a:p>
        </p:txBody>
      </p:sp>
      <p:sp>
        <p:nvSpPr>
          <p:cNvPr id="2" name="#sl-pollquestion()">
            <a:extLst>
              <a:ext uri="{FF2B5EF4-FFF2-40B4-BE49-F238E27FC236}">
                <a16:creationId xmlns:a16="http://schemas.microsoft.com/office/drawing/2014/main" id="{6753A583-2AB7-3BD3-D2BE-88965AFBC23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856342" y="1693069"/>
            <a:ext cx="7641771" cy="733425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Why does aggressive and reckless driving reduce situational awareness?</a:t>
            </a:r>
            <a:endParaRPr lang="de-DE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#sl-pollquestion()">
            <a:extLst>
              <a:ext uri="{FF2B5EF4-FFF2-40B4-BE49-F238E27FC236}">
                <a16:creationId xmlns:a16="http://schemas.microsoft.com/office/drawing/2014/main" id="{D4A16D5C-F0CA-3EC9-814D-57FB56F0F53B}"/>
              </a:ext>
            </a:extLst>
          </p:cNvPr>
          <p:cNvSpPr txBox="1">
            <a:spLocks/>
          </p:cNvSpPr>
          <p:nvPr/>
        </p:nvSpPr>
        <p:spPr>
          <a:xfrm>
            <a:off x="1012374" y="621513"/>
            <a:ext cx="6858000" cy="733425"/>
          </a:xfrm>
        </p:spPr>
        <p:txBody>
          <a:bodyPr anchor="b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Aggressive and Reckless Driving – Quiz</a:t>
            </a:r>
            <a:endParaRPr lang="de-DE" u="sng" dirty="0">
              <a:solidFill>
                <a:schemeClr val="bg1"/>
              </a:solidFill>
              <a:uFill>
                <a:solidFill>
                  <a:srgbClr val="FF0000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llipse 9">
            <a:extLst>
              <a:ext uri="{FF2B5EF4-FFF2-40B4-BE49-F238E27FC236}">
                <a16:creationId xmlns:a16="http://schemas.microsoft.com/office/drawing/2014/main" id="{39E68D8D-4AB4-CDD7-42A2-D880F48B725A}"/>
              </a:ext>
            </a:extLst>
          </p:cNvPr>
          <p:cNvSpPr/>
          <p:nvPr/>
        </p:nvSpPr>
        <p:spPr>
          <a:xfrm>
            <a:off x="1464576" y="3305140"/>
            <a:ext cx="275036" cy="27503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de-DE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#sl-pollanswer(0)">
            <a:extLst>
              <a:ext uri="{FF2B5EF4-FFF2-40B4-BE49-F238E27FC236}">
                <a16:creationId xmlns:a16="http://schemas.microsoft.com/office/drawing/2014/main" id="{6161DB5C-9188-08D7-D582-E8EF9B222767}"/>
              </a:ext>
            </a:extLst>
          </p:cNvPr>
          <p:cNvSpPr txBox="1">
            <a:spLocks/>
          </p:cNvSpPr>
          <p:nvPr/>
        </p:nvSpPr>
        <p:spPr>
          <a:xfrm>
            <a:off x="1736064" y="2949404"/>
            <a:ext cx="4012606" cy="1008513"/>
          </a:xfrm>
        </p:spPr>
        <p:txBody>
          <a:bodyPr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badi Extra Light" panose="020B0204020104020204" pitchFamily="34" charset="0"/>
                <a:ea typeface="Adobe Gothic Std B" panose="020B0800000000000000" pitchFamily="34" charset="-128"/>
              </a:rPr>
              <a:t>It reduces scanning of surroundings</a:t>
            </a:r>
            <a:endParaRPr lang="de-DE" sz="2000" dirty="0">
              <a:solidFill>
                <a:schemeClr val="bg1"/>
              </a:solidFill>
              <a:latin typeface="Abadi Extra Light" panose="020B0204020104020204" pitchFamily="34" charset="0"/>
              <a:ea typeface="Adobe Gothic Std B" panose="020B0800000000000000" pitchFamily="34" charset="-128"/>
            </a:endParaRPr>
          </a:p>
        </p:txBody>
      </p:sp>
      <p:sp>
        <p:nvSpPr>
          <p:cNvPr id="11" name="Ellipse 9">
            <a:extLst>
              <a:ext uri="{FF2B5EF4-FFF2-40B4-BE49-F238E27FC236}">
                <a16:creationId xmlns:a16="http://schemas.microsoft.com/office/drawing/2014/main" id="{97EEEFCB-86BB-8733-3FB8-8E73952CFEA1}"/>
              </a:ext>
            </a:extLst>
          </p:cNvPr>
          <p:cNvSpPr/>
          <p:nvPr/>
        </p:nvSpPr>
        <p:spPr>
          <a:xfrm>
            <a:off x="1475212" y="3748165"/>
            <a:ext cx="275036" cy="27503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de-DE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#sl-pollanswer(0)">
            <a:extLst>
              <a:ext uri="{FF2B5EF4-FFF2-40B4-BE49-F238E27FC236}">
                <a16:creationId xmlns:a16="http://schemas.microsoft.com/office/drawing/2014/main" id="{BE120357-57EF-D558-01AA-8BC90B216A2E}"/>
              </a:ext>
            </a:extLst>
          </p:cNvPr>
          <p:cNvSpPr txBox="1">
            <a:spLocks/>
          </p:cNvSpPr>
          <p:nvPr/>
        </p:nvSpPr>
        <p:spPr>
          <a:xfrm>
            <a:off x="1750248" y="3392429"/>
            <a:ext cx="6718393" cy="1008513"/>
          </a:xfrm>
        </p:spPr>
        <p:txBody>
          <a:bodyPr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badi Extra Light" panose="020B0204020104020204" pitchFamily="34" charset="0"/>
                <a:ea typeface="Adobe Gothic Std B" panose="020B0800000000000000" pitchFamily="34" charset="-128"/>
              </a:rPr>
              <a:t>It forces attention onto speed or aggression instead of hazards</a:t>
            </a:r>
            <a:endParaRPr lang="de-DE" sz="2000" dirty="0">
              <a:solidFill>
                <a:schemeClr val="bg1"/>
              </a:solidFill>
              <a:latin typeface="Abadi Extra Light" panose="020B0204020104020204" pitchFamily="34" charset="0"/>
              <a:ea typeface="Adobe Gothic Std B" panose="020B0800000000000000" pitchFamily="34" charset="-128"/>
            </a:endParaRPr>
          </a:p>
        </p:txBody>
      </p:sp>
      <p:sp>
        <p:nvSpPr>
          <p:cNvPr id="14" name="Ellipse 9">
            <a:extLst>
              <a:ext uri="{FF2B5EF4-FFF2-40B4-BE49-F238E27FC236}">
                <a16:creationId xmlns:a16="http://schemas.microsoft.com/office/drawing/2014/main" id="{4EDCB9FE-0A91-78C2-34D5-7FA8B5D3E904}"/>
              </a:ext>
            </a:extLst>
          </p:cNvPr>
          <p:cNvSpPr/>
          <p:nvPr/>
        </p:nvSpPr>
        <p:spPr>
          <a:xfrm>
            <a:off x="1485852" y="4226628"/>
            <a:ext cx="275036" cy="27503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de-DE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#sl-pollanswer(0)">
            <a:extLst>
              <a:ext uri="{FF2B5EF4-FFF2-40B4-BE49-F238E27FC236}">
                <a16:creationId xmlns:a16="http://schemas.microsoft.com/office/drawing/2014/main" id="{FFF1732C-2805-D560-673D-05A944BA0502}"/>
              </a:ext>
            </a:extLst>
          </p:cNvPr>
          <p:cNvSpPr txBox="1">
            <a:spLocks/>
          </p:cNvSpPr>
          <p:nvPr/>
        </p:nvSpPr>
        <p:spPr>
          <a:xfrm>
            <a:off x="1715389" y="3870892"/>
            <a:ext cx="5692548" cy="1008513"/>
          </a:xfrm>
        </p:spPr>
        <p:txBody>
          <a:bodyPr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badi Extra Light" panose="020B0204020104020204" pitchFamily="34" charset="0"/>
                <a:ea typeface="Adobe Gothic Std B" panose="020B0800000000000000" pitchFamily="34" charset="-128"/>
              </a:rPr>
              <a:t>It reduces time to observe and predict other drivers</a:t>
            </a:r>
            <a:endParaRPr lang="de-DE" sz="2000" dirty="0">
              <a:solidFill>
                <a:schemeClr val="bg1"/>
              </a:solidFill>
              <a:latin typeface="Abadi Extra Light" panose="020B0204020104020204" pitchFamily="34" charset="0"/>
              <a:ea typeface="Adobe Gothic Std B" panose="020B0800000000000000" pitchFamily="34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95295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01CDBD-1C53-49D8-F452-36FB4053AF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Schnee, Mann, sitzend, stehend enthält.&#10;&#10;Automatisch generierte Beschreibung">
            <a:extLst>
              <a:ext uri="{FF2B5EF4-FFF2-40B4-BE49-F238E27FC236}">
                <a16:creationId xmlns:a16="http://schemas.microsoft.com/office/drawing/2014/main" id="{74D4D45E-2617-5B72-02C7-7BC64B8DCB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5143500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8E4F82FC-B320-526B-204B-2E3B0DD62E38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>
              <a:alpha val="8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de-DE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#sl-pollquestion()">
            <a:extLst>
              <a:ext uri="{FF2B5EF4-FFF2-40B4-BE49-F238E27FC236}">
                <a16:creationId xmlns:a16="http://schemas.microsoft.com/office/drawing/2014/main" id="{5E161E9F-5435-F749-284B-D8B4323D18AB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856342" y="1693069"/>
            <a:ext cx="7641771" cy="733425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What kinds of reaction errors happen more often at high speed?</a:t>
            </a:r>
            <a:endParaRPr lang="de-DE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#sl-pollquestion()">
            <a:extLst>
              <a:ext uri="{FF2B5EF4-FFF2-40B4-BE49-F238E27FC236}">
                <a16:creationId xmlns:a16="http://schemas.microsoft.com/office/drawing/2014/main" id="{CC66CA4D-136B-6ADF-3C8F-0451E572EA1C}"/>
              </a:ext>
            </a:extLst>
          </p:cNvPr>
          <p:cNvSpPr txBox="1">
            <a:spLocks/>
          </p:cNvSpPr>
          <p:nvPr/>
        </p:nvSpPr>
        <p:spPr>
          <a:xfrm>
            <a:off x="1012374" y="621513"/>
            <a:ext cx="6858000" cy="733425"/>
          </a:xfrm>
        </p:spPr>
        <p:txBody>
          <a:bodyPr anchor="b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Aggressive and Reckless Driving – Quiz</a:t>
            </a:r>
            <a:endParaRPr lang="de-DE" u="sng" dirty="0">
              <a:solidFill>
                <a:schemeClr val="bg1"/>
              </a:solidFill>
              <a:uFill>
                <a:solidFill>
                  <a:srgbClr val="FF0000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05098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480D5F-3C8F-0580-E07B-8C692A214D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Schnee, Mann, sitzend, stehend enthält.&#10;&#10;Automatisch generierte Beschreibung">
            <a:extLst>
              <a:ext uri="{FF2B5EF4-FFF2-40B4-BE49-F238E27FC236}">
                <a16:creationId xmlns:a16="http://schemas.microsoft.com/office/drawing/2014/main" id="{94177883-1138-E788-03EA-F3FF87B475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5143500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BD61A886-1D46-8B1A-D3D0-EFF6F69F7E19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>
              <a:alpha val="8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de-DE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#sl-pollquestion()">
            <a:extLst>
              <a:ext uri="{FF2B5EF4-FFF2-40B4-BE49-F238E27FC236}">
                <a16:creationId xmlns:a16="http://schemas.microsoft.com/office/drawing/2014/main" id="{6600435C-7D37-1A5B-B67B-6B8EA97ACD45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856342" y="1693069"/>
            <a:ext cx="7641771" cy="733425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What kinds of reaction errors happen more often at high speed?</a:t>
            </a:r>
            <a:endParaRPr lang="de-DE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#sl-pollquestion()">
            <a:extLst>
              <a:ext uri="{FF2B5EF4-FFF2-40B4-BE49-F238E27FC236}">
                <a16:creationId xmlns:a16="http://schemas.microsoft.com/office/drawing/2014/main" id="{4B3917FE-DF5D-C308-6E8E-ABCE9CE86CB3}"/>
              </a:ext>
            </a:extLst>
          </p:cNvPr>
          <p:cNvSpPr txBox="1">
            <a:spLocks/>
          </p:cNvSpPr>
          <p:nvPr/>
        </p:nvSpPr>
        <p:spPr>
          <a:xfrm>
            <a:off x="1012374" y="621513"/>
            <a:ext cx="6858000" cy="733425"/>
          </a:xfrm>
        </p:spPr>
        <p:txBody>
          <a:bodyPr anchor="b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Aggressive and Reckless Driving – Quiz</a:t>
            </a:r>
            <a:endParaRPr lang="de-DE" u="sng" dirty="0">
              <a:solidFill>
                <a:schemeClr val="bg1"/>
              </a:solidFill>
              <a:uFill>
                <a:solidFill>
                  <a:srgbClr val="FF0000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EF0B359A-B344-6FDC-28A6-1F71255E3E45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183757" y="2517229"/>
            <a:ext cx="5548423" cy="2111477"/>
          </a:xfrm>
        </p:spPr>
        <p:txBody>
          <a:bodyPr/>
          <a:lstStyle/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Late braking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Braking too hard or too lightly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Oversteering or losing control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Freezing or hesitation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Choosing the wrong evasive action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Delayed decision-making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2823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28625" y="1172719"/>
            <a:ext cx="2911310" cy="28212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2000" b="1" dirty="0">
                <a:solidFill>
                  <a:srgbClr val="1A1A1A"/>
                </a:solidFill>
              </a:rPr>
              <a:t>Defining Dangerous Driving</a:t>
            </a:r>
            <a:endParaRPr lang="en-US" sz="2000" dirty="0"/>
          </a:p>
        </p:txBody>
      </p:sp>
      <p:sp>
        <p:nvSpPr>
          <p:cNvPr id="4" name="Text 1"/>
          <p:cNvSpPr/>
          <p:nvPr/>
        </p:nvSpPr>
        <p:spPr>
          <a:xfrm>
            <a:off x="428625" y="1732778"/>
            <a:ext cx="1568443" cy="15991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1600" b="1" kern="0" spc="1" dirty="0">
                <a:solidFill>
                  <a:srgbClr val="D92B2B"/>
                </a:solidFill>
              </a:rPr>
              <a:t>Aggressive Driving</a:t>
            </a: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428625" y="1945305"/>
            <a:ext cx="4772025" cy="53860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200" dirty="0">
                <a:solidFill>
                  <a:srgbClr val="333333"/>
                </a:solidFill>
              </a:rPr>
              <a:t>Intentional dangerous driving behaviors that show impatience, hostility, or poor judgment, often involving traffic violations. It is typically defined as a pattern of unsafe behaviors rather than a single extreme act.</a:t>
            </a:r>
            <a:endParaRPr lang="en-US" sz="1200" dirty="0"/>
          </a:p>
        </p:txBody>
      </p:sp>
      <p:sp>
        <p:nvSpPr>
          <p:cNvPr id="6" name="Text 3"/>
          <p:cNvSpPr/>
          <p:nvPr/>
        </p:nvSpPr>
        <p:spPr>
          <a:xfrm>
            <a:off x="428625" y="2708207"/>
            <a:ext cx="1375826" cy="15991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1600" b="1" kern="0" spc="1" dirty="0">
                <a:solidFill>
                  <a:srgbClr val="D92B2B"/>
                </a:solidFill>
              </a:rPr>
              <a:t>Reckless Driving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428625" y="2920733"/>
            <a:ext cx="4772025" cy="53860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200" dirty="0">
                <a:solidFill>
                  <a:srgbClr val="333333"/>
                </a:solidFill>
              </a:rPr>
              <a:t>A serious offense involving willful or wanton disregard for the safety of people or property. It is typically a criminal charge indicating that the driver knowingly took extreme risks.</a:t>
            </a:r>
            <a:endParaRPr lang="en-US" sz="1200" dirty="0"/>
          </a:p>
        </p:txBody>
      </p:sp>
      <p:sp>
        <p:nvSpPr>
          <p:cNvPr id="8" name="Shape 5"/>
          <p:cNvSpPr/>
          <p:nvPr/>
        </p:nvSpPr>
        <p:spPr>
          <a:xfrm>
            <a:off x="428625" y="3712664"/>
            <a:ext cx="4772025" cy="715770"/>
          </a:xfrm>
          <a:prstGeom prst="rect">
            <a:avLst/>
          </a:prstGeom>
          <a:solidFill>
            <a:srgbClr val="1A1A1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571500" y="3826511"/>
            <a:ext cx="883575" cy="12381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1100" b="1" kern="0" spc="1" dirty="0">
                <a:solidFill>
                  <a:srgbClr val="D92B2B"/>
                </a:solidFill>
              </a:rPr>
              <a:t>Key Distinction</a:t>
            </a:r>
            <a:endParaRPr lang="en-US" sz="1100" dirty="0"/>
          </a:p>
        </p:txBody>
      </p:sp>
      <p:sp>
        <p:nvSpPr>
          <p:cNvPr id="10" name="Text 7"/>
          <p:cNvSpPr/>
          <p:nvPr/>
        </p:nvSpPr>
        <p:spPr>
          <a:xfrm>
            <a:off x="571500" y="3998239"/>
            <a:ext cx="4486275" cy="35907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200" dirty="0">
                <a:solidFill>
                  <a:srgbClr val="F2F2F2"/>
                </a:solidFill>
              </a:rPr>
              <a:t>Aggressive driving is a pattern of unsafe behaviors driven by emotion. Reckless driving is a conscious decision to ignore safety altogether.</a:t>
            </a:r>
            <a:endParaRPr lang="en-US" sz="1200" dirty="0"/>
          </a:p>
        </p:txBody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1521619"/>
            <a:ext cx="3371850" cy="252888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0020CA-208F-42F7-C3E0-911CB5F612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Schnee, Mann, sitzend, stehend enthält.&#10;&#10;Automatisch generierte Beschreibung">
            <a:extLst>
              <a:ext uri="{FF2B5EF4-FFF2-40B4-BE49-F238E27FC236}">
                <a16:creationId xmlns:a16="http://schemas.microsoft.com/office/drawing/2014/main" id="{3E28694B-B103-66A3-56C2-44747EE425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5143500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56778055-6687-D39A-11E0-46FC7D0CF13D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>
              <a:alpha val="8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de-DE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#sl-pollquestion()">
            <a:extLst>
              <a:ext uri="{FF2B5EF4-FFF2-40B4-BE49-F238E27FC236}">
                <a16:creationId xmlns:a16="http://schemas.microsoft.com/office/drawing/2014/main" id="{05C11579-5406-DF32-DA38-C4369720F852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856342" y="1693069"/>
            <a:ext cx="7641771" cy="733425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 or False? </a:t>
            </a:r>
            <a:b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Reckless driving only puts the driver at risk</a:t>
            </a:r>
            <a:endParaRPr lang="de-DE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#sl-pollquestion()">
            <a:extLst>
              <a:ext uri="{FF2B5EF4-FFF2-40B4-BE49-F238E27FC236}">
                <a16:creationId xmlns:a16="http://schemas.microsoft.com/office/drawing/2014/main" id="{5DA67021-4C26-7505-8F9E-4B49614AA091}"/>
              </a:ext>
            </a:extLst>
          </p:cNvPr>
          <p:cNvSpPr txBox="1">
            <a:spLocks/>
          </p:cNvSpPr>
          <p:nvPr/>
        </p:nvSpPr>
        <p:spPr>
          <a:xfrm>
            <a:off x="1012374" y="621513"/>
            <a:ext cx="6858000" cy="733425"/>
          </a:xfrm>
        </p:spPr>
        <p:txBody>
          <a:bodyPr anchor="b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Aggressive and Reckless Driving – Quiz</a:t>
            </a:r>
            <a:endParaRPr lang="de-DE" u="sng" dirty="0">
              <a:solidFill>
                <a:schemeClr val="bg1"/>
              </a:solidFill>
              <a:uFill>
                <a:solidFill>
                  <a:srgbClr val="FF0000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26274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395194-624E-F99C-5EEC-79B9582B6A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Schnee, Mann, sitzend, stehend enthält.&#10;&#10;Automatisch generierte Beschreibung">
            <a:extLst>
              <a:ext uri="{FF2B5EF4-FFF2-40B4-BE49-F238E27FC236}">
                <a16:creationId xmlns:a16="http://schemas.microsoft.com/office/drawing/2014/main" id="{43637A47-8E58-08CC-268E-931BB7DE48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5143500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B3D41276-B84B-AE12-49B3-0E64056F5F35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>
              <a:alpha val="8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de-DE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#sl-pollquestion()">
            <a:extLst>
              <a:ext uri="{FF2B5EF4-FFF2-40B4-BE49-F238E27FC236}">
                <a16:creationId xmlns:a16="http://schemas.microsoft.com/office/drawing/2014/main" id="{431577CA-D39F-5C97-C5CD-749B8372AA98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856342" y="1693069"/>
            <a:ext cx="7641771" cy="733425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 or False? </a:t>
            </a:r>
            <a:b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Reckless driving only puts the driver at risk</a:t>
            </a:r>
            <a:endParaRPr lang="de-DE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#sl-pollquestion()">
            <a:extLst>
              <a:ext uri="{FF2B5EF4-FFF2-40B4-BE49-F238E27FC236}">
                <a16:creationId xmlns:a16="http://schemas.microsoft.com/office/drawing/2014/main" id="{B026B2DD-0737-FA11-3B67-1CA1421E8039}"/>
              </a:ext>
            </a:extLst>
          </p:cNvPr>
          <p:cNvSpPr txBox="1">
            <a:spLocks/>
          </p:cNvSpPr>
          <p:nvPr/>
        </p:nvSpPr>
        <p:spPr>
          <a:xfrm>
            <a:off x="1012374" y="621513"/>
            <a:ext cx="6858000" cy="733425"/>
          </a:xfrm>
        </p:spPr>
        <p:txBody>
          <a:bodyPr anchor="b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Aggressive and Reckless Driving – Quiz</a:t>
            </a:r>
            <a:endParaRPr lang="de-DE" u="sng" dirty="0">
              <a:solidFill>
                <a:schemeClr val="bg1"/>
              </a:solidFill>
              <a:uFill>
                <a:solidFill>
                  <a:srgbClr val="FF0000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B17D2C76-FCAB-84BC-2A89-BD4A2CD30067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183757" y="2517229"/>
            <a:ext cx="8100920" cy="2111477"/>
          </a:xfrm>
        </p:spPr>
        <p:txBody>
          <a:bodyPr/>
          <a:lstStyle/>
          <a:p>
            <a:pPr algn="l"/>
            <a:r>
              <a:rPr lang="en-US" sz="4000" dirty="0">
                <a:solidFill>
                  <a:schemeClr val="bg1"/>
                </a:solidFill>
              </a:rPr>
              <a:t>❌ </a:t>
            </a:r>
            <a:r>
              <a:rPr lang="en-US" sz="4000" b="1" dirty="0">
                <a:solidFill>
                  <a:schemeClr val="bg1"/>
                </a:solidFill>
              </a:rPr>
              <a:t>False</a:t>
            </a:r>
            <a:endParaRPr lang="en-US" dirty="0">
              <a:solidFill>
                <a:schemeClr val="bg1"/>
              </a:solidFill>
            </a:endParaRPr>
          </a:p>
          <a:p>
            <a:pPr algn="l"/>
            <a:r>
              <a:rPr lang="en-US" b="1" dirty="0">
                <a:solidFill>
                  <a:schemeClr val="bg1"/>
                </a:solidFill>
              </a:rPr>
              <a:t>Explanation: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Reckless driving also endangers passengers, pedestrians, cyclists, and other drivers.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5969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28625" y="944426"/>
            <a:ext cx="6457473" cy="30636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2800" b="1" dirty="0">
                <a:solidFill>
                  <a:srgbClr val="1A1A1A"/>
                </a:solidFill>
              </a:rPr>
              <a:t>Aggressive Driving: A Pattern of Impatience</a:t>
            </a:r>
            <a:endParaRPr lang="en-US" sz="2800" dirty="0"/>
          </a:p>
        </p:txBody>
      </p:sp>
      <p:sp>
        <p:nvSpPr>
          <p:cNvPr id="6" name="Text 3"/>
          <p:cNvSpPr/>
          <p:nvPr/>
        </p:nvSpPr>
        <p:spPr>
          <a:xfrm>
            <a:off x="520769" y="1687005"/>
            <a:ext cx="2643994" cy="13394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1400" b="1" kern="0" spc="1" dirty="0">
                <a:solidFill>
                  <a:srgbClr val="1A1A1A"/>
                </a:solidFill>
              </a:rPr>
              <a:t>Common Dangerous Combinations:</a:t>
            </a:r>
            <a:endParaRPr lang="en-US" sz="1400" dirty="0"/>
          </a:p>
        </p:txBody>
      </p:sp>
      <p:sp>
        <p:nvSpPr>
          <p:cNvPr id="7" name="Text 4"/>
          <p:cNvSpPr/>
          <p:nvPr/>
        </p:nvSpPr>
        <p:spPr>
          <a:xfrm>
            <a:off x="520769" y="1929893"/>
            <a:ext cx="2673232" cy="17242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171450" indent="-171450" algn="l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33333"/>
                </a:solidFill>
              </a:rPr>
              <a:t>Speeding and unsafe lane changes</a:t>
            </a:r>
            <a:endParaRPr lang="en-US" sz="1400" dirty="0"/>
          </a:p>
        </p:txBody>
      </p:sp>
      <p:sp>
        <p:nvSpPr>
          <p:cNvPr id="8" name="Text 5"/>
          <p:cNvSpPr/>
          <p:nvPr/>
        </p:nvSpPr>
        <p:spPr>
          <a:xfrm>
            <a:off x="520769" y="2208499"/>
            <a:ext cx="2380203" cy="17242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171450" indent="-171450" algn="l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33333"/>
                </a:solidFill>
              </a:rPr>
              <a:t>Tailgating and excessive speed</a:t>
            </a:r>
            <a:endParaRPr lang="en-US" sz="1400" dirty="0"/>
          </a:p>
        </p:txBody>
      </p:sp>
      <p:sp>
        <p:nvSpPr>
          <p:cNvPr id="9" name="Text 6"/>
          <p:cNvSpPr/>
          <p:nvPr/>
        </p:nvSpPr>
        <p:spPr>
          <a:xfrm>
            <a:off x="520769" y="2487105"/>
            <a:ext cx="3316870" cy="17242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171450" indent="-171450" algn="l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33333"/>
                </a:solidFill>
              </a:rPr>
              <a:t>Following too closely and improper passing</a:t>
            </a:r>
            <a:endParaRPr lang="en-US" sz="1400" dirty="0"/>
          </a:p>
        </p:txBody>
      </p:sp>
      <p:sp>
        <p:nvSpPr>
          <p:cNvPr id="10" name="Text 7"/>
          <p:cNvSpPr/>
          <p:nvPr/>
        </p:nvSpPr>
        <p:spPr>
          <a:xfrm>
            <a:off x="520769" y="2765712"/>
            <a:ext cx="3370795" cy="17242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171450" indent="-171450" algn="l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33333"/>
                </a:solidFill>
              </a:rPr>
              <a:t>Failure to signal and weaving through traffic</a:t>
            </a:r>
            <a:endParaRPr lang="en-US" sz="1400" dirty="0"/>
          </a:p>
        </p:txBody>
      </p:sp>
      <p:sp>
        <p:nvSpPr>
          <p:cNvPr id="11" name="Text 8"/>
          <p:cNvSpPr/>
          <p:nvPr/>
        </p:nvSpPr>
        <p:spPr>
          <a:xfrm>
            <a:off x="520769" y="3044318"/>
            <a:ext cx="3713581" cy="17242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171450" indent="-171450" algn="l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33333"/>
                </a:solidFill>
              </a:rPr>
              <a:t>Running a red light and accelerating aggressively</a:t>
            </a:r>
            <a:endParaRPr lang="en-US" sz="1400" dirty="0"/>
          </a:p>
        </p:txBody>
      </p:sp>
      <p:sp>
        <p:nvSpPr>
          <p:cNvPr id="12" name="Shape 9"/>
          <p:cNvSpPr/>
          <p:nvPr/>
        </p:nvSpPr>
        <p:spPr>
          <a:xfrm>
            <a:off x="428625" y="4004973"/>
            <a:ext cx="5163899" cy="659011"/>
          </a:xfrm>
          <a:prstGeom prst="rect">
            <a:avLst/>
          </a:prstGeom>
          <a:solidFill>
            <a:srgbClr val="1A1A1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Text 10"/>
          <p:cNvSpPr/>
          <p:nvPr/>
        </p:nvSpPr>
        <p:spPr>
          <a:xfrm>
            <a:off x="571500" y="4111563"/>
            <a:ext cx="848309" cy="11419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800"/>
              </a:lnSpc>
              <a:buNone/>
            </a:pPr>
            <a:r>
              <a:rPr lang="en-US" sz="1100" b="1" kern="0" spc="1" dirty="0">
                <a:solidFill>
                  <a:srgbClr val="D92B2B"/>
                </a:solidFill>
              </a:rPr>
              <a:t>Critical Impact</a:t>
            </a:r>
            <a:endParaRPr lang="en-US" sz="1100" dirty="0"/>
          </a:p>
        </p:txBody>
      </p:sp>
      <p:sp>
        <p:nvSpPr>
          <p:cNvPr id="14" name="Text 11"/>
          <p:cNvSpPr/>
          <p:nvPr/>
        </p:nvSpPr>
        <p:spPr>
          <a:xfrm>
            <a:off x="571500" y="4263535"/>
            <a:ext cx="4878149" cy="35907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200" dirty="0">
                <a:solidFill>
                  <a:srgbClr val="F2F2F2"/>
                </a:solidFill>
              </a:rPr>
              <a:t>Each violation alone is dangerous. Combined, they dramatically reduce reaction time, increase crash force, and put other road users at extreme risk.</a:t>
            </a:r>
            <a:endParaRPr lang="en-US" sz="1200" dirty="0"/>
          </a:p>
        </p:txBody>
      </p:sp>
      <p:pic>
        <p:nvPicPr>
          <p:cNvPr id="1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8274" y="1731159"/>
            <a:ext cx="2979948" cy="210977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37185" y="1259655"/>
            <a:ext cx="2743200" cy="27432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4442101" y="1131754"/>
            <a:ext cx="4273274" cy="27430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602" b="1" dirty="0">
                <a:solidFill>
                  <a:srgbClr val="1A1A1A"/>
                </a:solidFill>
              </a:rPr>
              <a:t>The Role of Emotion in Driving</a:t>
            </a:r>
            <a:endParaRPr lang="en-US" sz="1602" dirty="0"/>
          </a:p>
        </p:txBody>
      </p:sp>
      <p:sp>
        <p:nvSpPr>
          <p:cNvPr id="5" name="Text 1"/>
          <p:cNvSpPr/>
          <p:nvPr/>
        </p:nvSpPr>
        <p:spPr>
          <a:xfrm>
            <a:off x="4442101" y="1620376"/>
            <a:ext cx="1100366" cy="11419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800"/>
              </a:lnSpc>
              <a:buNone/>
            </a:pPr>
            <a:r>
              <a:rPr lang="en-US" sz="1100" b="1" kern="0" spc="1" dirty="0">
                <a:solidFill>
                  <a:srgbClr val="D92B2B"/>
                </a:solidFill>
              </a:rPr>
              <a:t>Emotional Triggers</a:t>
            </a:r>
            <a:endParaRPr lang="en-US" sz="1100" dirty="0"/>
          </a:p>
        </p:txBody>
      </p:sp>
      <p:sp>
        <p:nvSpPr>
          <p:cNvPr id="6" name="Text 2"/>
          <p:cNvSpPr/>
          <p:nvPr/>
        </p:nvSpPr>
        <p:spPr>
          <a:xfrm>
            <a:off x="4442101" y="1807899"/>
            <a:ext cx="4273274" cy="35907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200" dirty="0">
                <a:solidFill>
                  <a:srgbClr val="333333"/>
                </a:solidFill>
              </a:rPr>
              <a:t>Anger, frustration, and impatience are the primary emotions that drive aggressive behavior on the road.</a:t>
            </a:r>
            <a:endParaRPr lang="en-US" sz="1200" dirty="0"/>
          </a:p>
        </p:txBody>
      </p:sp>
      <p:sp>
        <p:nvSpPr>
          <p:cNvPr id="7" name="Text 3"/>
          <p:cNvSpPr/>
          <p:nvPr/>
        </p:nvSpPr>
        <p:spPr>
          <a:xfrm>
            <a:off x="4442101" y="2329393"/>
            <a:ext cx="1599669" cy="11419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800"/>
              </a:lnSpc>
              <a:buNone/>
            </a:pPr>
            <a:r>
              <a:rPr lang="en-US" sz="1100" b="1" kern="0" spc="1" dirty="0">
                <a:solidFill>
                  <a:srgbClr val="1A1A1A"/>
                </a:solidFill>
              </a:rPr>
              <a:t>Common Emotional States:</a:t>
            </a:r>
            <a:endParaRPr lang="en-US" sz="1100" dirty="0"/>
          </a:p>
        </p:txBody>
      </p:sp>
      <p:sp>
        <p:nvSpPr>
          <p:cNvPr id="8" name="Text 4"/>
          <p:cNvSpPr/>
          <p:nvPr/>
        </p:nvSpPr>
        <p:spPr>
          <a:xfrm>
            <a:off x="4442101" y="2531204"/>
            <a:ext cx="2798074" cy="15606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171450" indent="-171450" algn="l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33333"/>
                </a:solidFill>
              </a:rPr>
              <a:t>Anger at other drivers or traffic conditions</a:t>
            </a:r>
            <a:endParaRPr lang="en-US" sz="1200" dirty="0"/>
          </a:p>
        </p:txBody>
      </p:sp>
      <p:sp>
        <p:nvSpPr>
          <p:cNvPr id="9" name="Text 5"/>
          <p:cNvSpPr/>
          <p:nvPr/>
        </p:nvSpPr>
        <p:spPr>
          <a:xfrm>
            <a:off x="4442101" y="2774091"/>
            <a:ext cx="2508957" cy="15606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171450" indent="-171450" algn="l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33333"/>
                </a:solidFill>
              </a:rPr>
              <a:t>Frustration from delays or congestion</a:t>
            </a:r>
            <a:endParaRPr lang="en-US" sz="1200" dirty="0"/>
          </a:p>
        </p:txBody>
      </p:sp>
      <p:sp>
        <p:nvSpPr>
          <p:cNvPr id="10" name="Text 6"/>
          <p:cNvSpPr/>
          <p:nvPr/>
        </p:nvSpPr>
        <p:spPr>
          <a:xfrm>
            <a:off x="4442101" y="3016979"/>
            <a:ext cx="2042547" cy="15606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171450" indent="-171450" algn="l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33333"/>
                </a:solidFill>
              </a:rPr>
              <a:t>Impatience when running late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4442101" y="3259866"/>
            <a:ext cx="2386294" cy="15606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171450" indent="-171450" algn="l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33333"/>
                </a:solidFill>
              </a:rPr>
              <a:t>Stress from personal or work issues</a:t>
            </a:r>
            <a:endParaRPr lang="en-US" sz="1200" dirty="0"/>
          </a:p>
        </p:txBody>
      </p:sp>
      <p:sp>
        <p:nvSpPr>
          <p:cNvPr id="12" name="Shape 8"/>
          <p:cNvSpPr/>
          <p:nvPr/>
        </p:nvSpPr>
        <p:spPr>
          <a:xfrm>
            <a:off x="4139609" y="3675223"/>
            <a:ext cx="4575766" cy="1046126"/>
          </a:xfrm>
          <a:prstGeom prst="rect">
            <a:avLst/>
          </a:prstGeom>
          <a:solidFill>
            <a:srgbClr val="1A1A1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Text 9"/>
          <p:cNvSpPr/>
          <p:nvPr/>
        </p:nvSpPr>
        <p:spPr>
          <a:xfrm>
            <a:off x="4315630" y="3781137"/>
            <a:ext cx="1318524" cy="11419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800"/>
              </a:lnSpc>
              <a:buNone/>
            </a:pPr>
            <a:r>
              <a:rPr lang="en-US" sz="1100" b="1" kern="0" spc="1" dirty="0">
                <a:solidFill>
                  <a:srgbClr val="D92B2B"/>
                </a:solidFill>
              </a:rPr>
              <a:t>Psychological Impact</a:t>
            </a:r>
            <a:endParaRPr lang="en-US" sz="1100" dirty="0"/>
          </a:p>
        </p:txBody>
      </p:sp>
      <p:sp>
        <p:nvSpPr>
          <p:cNvPr id="14" name="Text 10"/>
          <p:cNvSpPr/>
          <p:nvPr/>
        </p:nvSpPr>
        <p:spPr>
          <a:xfrm>
            <a:off x="4315630" y="3996901"/>
            <a:ext cx="4289654" cy="53860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200" dirty="0">
                <a:solidFill>
                  <a:srgbClr val="F2F2F2"/>
                </a:solidFill>
              </a:rPr>
              <a:t>Emotions cloud judgment and lead to poor decision-making. Drivers must learn to recognize when their emotions are beginning to affect their driving style and consciously correct their behavior.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0393" y="1292064"/>
            <a:ext cx="4320926" cy="28212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2000" b="1" dirty="0">
                <a:solidFill>
                  <a:srgbClr val="1A1A1A"/>
                </a:solidFill>
              </a:rPr>
              <a:t>Common Examples of Aggressive Driving</a:t>
            </a:r>
            <a:endParaRPr lang="en-US" sz="2000" dirty="0"/>
          </a:p>
        </p:txBody>
      </p:sp>
      <p:sp>
        <p:nvSpPr>
          <p:cNvPr id="4" name="Text 1"/>
          <p:cNvSpPr/>
          <p:nvPr/>
        </p:nvSpPr>
        <p:spPr>
          <a:xfrm>
            <a:off x="428625" y="1766060"/>
            <a:ext cx="512961" cy="12208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1050" b="1" dirty="0">
                <a:solidFill>
                  <a:srgbClr val="D92B2B"/>
                </a:solidFill>
              </a:rPr>
              <a:t>Speeding</a:t>
            </a:r>
            <a:endParaRPr lang="en-US" sz="1050" dirty="0"/>
          </a:p>
        </p:txBody>
      </p:sp>
      <p:sp>
        <p:nvSpPr>
          <p:cNvPr id="5" name="Text 2"/>
          <p:cNvSpPr/>
          <p:nvPr/>
        </p:nvSpPr>
        <p:spPr>
          <a:xfrm>
            <a:off x="428625" y="1944654"/>
            <a:ext cx="2080698" cy="3077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1050" dirty="0">
                <a:solidFill>
                  <a:srgbClr val="333333"/>
                </a:solidFill>
              </a:rPr>
              <a:t>Driving significantly above the posted </a:t>
            </a:r>
          </a:p>
          <a:p>
            <a:pPr marL="0" indent="0" algn="l">
              <a:lnSpc>
                <a:spcPts val="1200"/>
              </a:lnSpc>
              <a:buNone/>
            </a:pPr>
            <a:r>
              <a:rPr lang="en-US" sz="1050" dirty="0">
                <a:solidFill>
                  <a:srgbClr val="333333"/>
                </a:solidFill>
              </a:rPr>
              <a:t>speed limit</a:t>
            </a:r>
            <a:endParaRPr lang="en-US" sz="1050" dirty="0"/>
          </a:p>
        </p:txBody>
      </p:sp>
      <p:sp>
        <p:nvSpPr>
          <p:cNvPr id="6" name="Text 3"/>
          <p:cNvSpPr/>
          <p:nvPr/>
        </p:nvSpPr>
        <p:spPr>
          <a:xfrm>
            <a:off x="2878428" y="1766060"/>
            <a:ext cx="546625" cy="12208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1050" b="1" dirty="0">
                <a:solidFill>
                  <a:srgbClr val="D92B2B"/>
                </a:solidFill>
              </a:rPr>
              <a:t>Tailgating</a:t>
            </a:r>
            <a:endParaRPr lang="en-US" sz="1050" dirty="0"/>
          </a:p>
        </p:txBody>
      </p:sp>
      <p:sp>
        <p:nvSpPr>
          <p:cNvPr id="7" name="Text 4"/>
          <p:cNvSpPr/>
          <p:nvPr/>
        </p:nvSpPr>
        <p:spPr>
          <a:xfrm>
            <a:off x="2878428" y="1944654"/>
            <a:ext cx="2571217" cy="15388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1000" dirty="0">
                <a:solidFill>
                  <a:srgbClr val="333333"/>
                </a:solidFill>
              </a:rPr>
              <a:t>Following too closely to intimidate another driver</a:t>
            </a:r>
            <a:endParaRPr lang="en-US" sz="1000" dirty="0"/>
          </a:p>
        </p:txBody>
      </p:sp>
      <p:sp>
        <p:nvSpPr>
          <p:cNvPr id="8" name="Text 5"/>
          <p:cNvSpPr/>
          <p:nvPr/>
        </p:nvSpPr>
        <p:spPr>
          <a:xfrm>
            <a:off x="428625" y="2389944"/>
            <a:ext cx="488916" cy="12208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1050" b="1" dirty="0">
                <a:solidFill>
                  <a:srgbClr val="D92B2B"/>
                </a:solidFill>
              </a:rPr>
              <a:t>Weaving</a:t>
            </a:r>
            <a:endParaRPr lang="en-US" sz="1050" dirty="0"/>
          </a:p>
        </p:txBody>
      </p:sp>
      <p:sp>
        <p:nvSpPr>
          <p:cNvPr id="9" name="Text 6"/>
          <p:cNvSpPr/>
          <p:nvPr/>
        </p:nvSpPr>
        <p:spPr>
          <a:xfrm>
            <a:off x="428625" y="2568538"/>
            <a:ext cx="238489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1050" dirty="0">
                <a:solidFill>
                  <a:srgbClr val="333333"/>
                </a:solidFill>
              </a:rPr>
              <a:t>Rapid lane changes through traffic without signaling</a:t>
            </a:r>
            <a:endParaRPr lang="en-US" sz="1050" dirty="0"/>
          </a:p>
        </p:txBody>
      </p:sp>
      <p:sp>
        <p:nvSpPr>
          <p:cNvPr id="10" name="Text 7"/>
          <p:cNvSpPr/>
          <p:nvPr/>
        </p:nvSpPr>
        <p:spPr>
          <a:xfrm>
            <a:off x="2878428" y="2301339"/>
            <a:ext cx="1314462" cy="12208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1050" b="1" dirty="0">
                <a:solidFill>
                  <a:srgbClr val="D92B2B"/>
                </a:solidFill>
              </a:rPr>
              <a:t>Improper Lane Changes</a:t>
            </a:r>
            <a:endParaRPr lang="en-US" sz="1050" dirty="0"/>
          </a:p>
        </p:txBody>
      </p:sp>
      <p:sp>
        <p:nvSpPr>
          <p:cNvPr id="11" name="Text 8"/>
          <p:cNvSpPr/>
          <p:nvPr/>
        </p:nvSpPr>
        <p:spPr>
          <a:xfrm>
            <a:off x="2878428" y="2479933"/>
            <a:ext cx="2677015" cy="15388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1050" dirty="0">
                <a:solidFill>
                  <a:srgbClr val="333333"/>
                </a:solidFill>
              </a:rPr>
              <a:t>Frequent lane changes without using turn signals</a:t>
            </a:r>
            <a:endParaRPr lang="en-US" sz="1050" dirty="0"/>
          </a:p>
        </p:txBody>
      </p:sp>
      <p:sp>
        <p:nvSpPr>
          <p:cNvPr id="12" name="Text 9"/>
          <p:cNvSpPr/>
          <p:nvPr/>
        </p:nvSpPr>
        <p:spPr>
          <a:xfrm>
            <a:off x="428625" y="3011451"/>
            <a:ext cx="1019510" cy="12208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1050" b="1" dirty="0">
                <a:solidFill>
                  <a:srgbClr val="D92B2B"/>
                </a:solidFill>
              </a:rPr>
              <a:t>Excessive Honking</a:t>
            </a:r>
            <a:endParaRPr lang="en-US" sz="1050" dirty="0"/>
          </a:p>
        </p:txBody>
      </p:sp>
      <p:sp>
        <p:nvSpPr>
          <p:cNvPr id="13" name="Text 10"/>
          <p:cNvSpPr/>
          <p:nvPr/>
        </p:nvSpPr>
        <p:spPr>
          <a:xfrm>
            <a:off x="428625" y="3190044"/>
            <a:ext cx="2090316" cy="3077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1050" dirty="0">
                <a:solidFill>
                  <a:srgbClr val="333333"/>
                </a:solidFill>
              </a:rPr>
              <a:t>Using the horn aggressively to express</a:t>
            </a:r>
          </a:p>
          <a:p>
            <a:pPr marL="0" indent="0" algn="l">
              <a:lnSpc>
                <a:spcPts val="1200"/>
              </a:lnSpc>
              <a:buNone/>
            </a:pPr>
            <a:r>
              <a:rPr lang="en-US" sz="1050" dirty="0">
                <a:solidFill>
                  <a:srgbClr val="333333"/>
                </a:solidFill>
              </a:rPr>
              <a:t> frustration</a:t>
            </a:r>
            <a:endParaRPr lang="en-US" sz="1050" dirty="0"/>
          </a:p>
        </p:txBody>
      </p:sp>
      <p:sp>
        <p:nvSpPr>
          <p:cNvPr id="14" name="Text 11"/>
          <p:cNvSpPr/>
          <p:nvPr/>
        </p:nvSpPr>
        <p:spPr>
          <a:xfrm>
            <a:off x="2878428" y="2859054"/>
            <a:ext cx="814325" cy="12208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1050" b="1" dirty="0">
                <a:solidFill>
                  <a:srgbClr val="D92B2B"/>
                </a:solidFill>
              </a:rPr>
              <a:t>Rude Gestures</a:t>
            </a:r>
            <a:endParaRPr lang="en-US" sz="1050" dirty="0"/>
          </a:p>
        </p:txBody>
      </p:sp>
      <p:sp>
        <p:nvSpPr>
          <p:cNvPr id="15" name="Text 12"/>
          <p:cNvSpPr/>
          <p:nvPr/>
        </p:nvSpPr>
        <p:spPr>
          <a:xfrm>
            <a:off x="2878428" y="3037647"/>
            <a:ext cx="2324354" cy="15388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1050" dirty="0">
                <a:solidFill>
                  <a:srgbClr val="333333"/>
                </a:solidFill>
              </a:rPr>
              <a:t>Making hostile or threatening hand signals</a:t>
            </a:r>
            <a:endParaRPr lang="en-US" sz="1050" dirty="0"/>
          </a:p>
        </p:txBody>
      </p:sp>
      <p:sp>
        <p:nvSpPr>
          <p:cNvPr id="16" name="Text 13"/>
          <p:cNvSpPr/>
          <p:nvPr/>
        </p:nvSpPr>
        <p:spPr>
          <a:xfrm>
            <a:off x="428625" y="3599050"/>
            <a:ext cx="920124" cy="12208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1050" b="1" dirty="0">
                <a:solidFill>
                  <a:srgbClr val="D92B2B"/>
                </a:solidFill>
              </a:rPr>
              <a:t>Blocking Merges</a:t>
            </a:r>
            <a:endParaRPr lang="en-US" sz="1050" dirty="0"/>
          </a:p>
        </p:txBody>
      </p:sp>
      <p:sp>
        <p:nvSpPr>
          <p:cNvPr id="17" name="Text 14"/>
          <p:cNvSpPr/>
          <p:nvPr/>
        </p:nvSpPr>
        <p:spPr>
          <a:xfrm>
            <a:off x="428625" y="3777644"/>
            <a:ext cx="238489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1050" dirty="0">
                <a:solidFill>
                  <a:srgbClr val="333333"/>
                </a:solidFill>
              </a:rPr>
              <a:t>Intentionally preventing other vehicles from merging</a:t>
            </a:r>
            <a:endParaRPr lang="en-US" sz="1050" dirty="0"/>
          </a:p>
        </p:txBody>
      </p:sp>
      <p:sp>
        <p:nvSpPr>
          <p:cNvPr id="18" name="Text 15"/>
          <p:cNvSpPr/>
          <p:nvPr/>
        </p:nvSpPr>
        <p:spPr>
          <a:xfrm>
            <a:off x="2878428" y="3401421"/>
            <a:ext cx="1330492" cy="12208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1050" b="1" dirty="0">
                <a:solidFill>
                  <a:srgbClr val="D92B2B"/>
                </a:solidFill>
              </a:rPr>
              <a:t>Aggressive Acceleration</a:t>
            </a:r>
            <a:endParaRPr lang="en-US" sz="1050" dirty="0"/>
          </a:p>
        </p:txBody>
      </p:sp>
      <p:sp>
        <p:nvSpPr>
          <p:cNvPr id="19" name="Text 16"/>
          <p:cNvSpPr/>
          <p:nvPr/>
        </p:nvSpPr>
        <p:spPr>
          <a:xfrm>
            <a:off x="2878428" y="3580015"/>
            <a:ext cx="2539157" cy="15388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1050" dirty="0">
                <a:solidFill>
                  <a:srgbClr val="333333"/>
                </a:solidFill>
              </a:rPr>
              <a:t>Sudden, forceful speed increases to intimidate</a:t>
            </a:r>
            <a:endParaRPr lang="en-US" sz="1050" dirty="0"/>
          </a:p>
        </p:txBody>
      </p:sp>
      <p:pic>
        <p:nvPicPr>
          <p:cNvPr id="20" name="Image 1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647695" y="1709003"/>
            <a:ext cx="3189930" cy="21541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0" descr="preencoded.png">
            <a:extLst>
              <a:ext uri="{FF2B5EF4-FFF2-40B4-BE49-F238E27FC236}">
                <a16:creationId xmlns:a16="http://schemas.microsoft.com/office/drawing/2014/main" id="{A9D49CD9-14BA-1C2E-C282-5B6A825F45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8" y="46080"/>
            <a:ext cx="9144000" cy="5143500"/>
          </a:xfrm>
          <a:prstGeom prst="rect">
            <a:avLst/>
          </a:prstGeom>
        </p:spPr>
      </p:pic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3423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28625" y="881918"/>
            <a:ext cx="6539245" cy="30636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2800" b="1" dirty="0">
                <a:solidFill>
                  <a:srgbClr val="1A1A1A"/>
                </a:solidFill>
              </a:rPr>
              <a:t>Reckless Driving: Willful Disregard for Safety</a:t>
            </a:r>
            <a:endParaRPr lang="en-US" sz="2800" dirty="0"/>
          </a:p>
        </p:txBody>
      </p:sp>
      <p:sp>
        <p:nvSpPr>
          <p:cNvPr id="4" name="Shape 1"/>
          <p:cNvSpPr/>
          <p:nvPr/>
        </p:nvSpPr>
        <p:spPr>
          <a:xfrm>
            <a:off x="347330" y="1467370"/>
            <a:ext cx="5188689" cy="878988"/>
          </a:xfrm>
          <a:prstGeom prst="rect">
            <a:avLst/>
          </a:prstGeom>
          <a:solidFill>
            <a:srgbClr val="1A1A1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571500" y="1610245"/>
            <a:ext cx="642484" cy="11759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800"/>
              </a:lnSpc>
              <a:buNone/>
            </a:pPr>
            <a:r>
              <a:rPr lang="en-US" sz="1200" b="1" kern="0" spc="1" dirty="0">
                <a:solidFill>
                  <a:srgbClr val="D92B2B"/>
                </a:solidFill>
              </a:rPr>
              <a:t>Definition</a:t>
            </a:r>
            <a:endParaRPr lang="en-US" sz="800" dirty="0"/>
          </a:p>
        </p:txBody>
      </p:sp>
      <p:sp>
        <p:nvSpPr>
          <p:cNvPr id="6" name="Text 3"/>
          <p:cNvSpPr/>
          <p:nvPr/>
        </p:nvSpPr>
        <p:spPr>
          <a:xfrm>
            <a:off x="503274" y="1776504"/>
            <a:ext cx="4968308" cy="34971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050" dirty="0">
                <a:solidFill>
                  <a:srgbClr val="F2F2F2"/>
                </a:solidFill>
              </a:rPr>
              <a:t>A serious offense involving willful or wanton disregard for the safety of people or property. It is typically a criminal charge indicating that the driver knowingly took extreme risks.</a:t>
            </a:r>
            <a:endParaRPr lang="en-US" sz="1050" dirty="0"/>
          </a:p>
        </p:txBody>
      </p:sp>
      <p:sp>
        <p:nvSpPr>
          <p:cNvPr id="7" name="Text 4"/>
          <p:cNvSpPr/>
          <p:nvPr/>
        </p:nvSpPr>
        <p:spPr>
          <a:xfrm>
            <a:off x="428625" y="2567480"/>
            <a:ext cx="1666482" cy="14068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1600" b="1" kern="0" spc="1" dirty="0">
                <a:solidFill>
                  <a:srgbClr val="1A1A1A"/>
                </a:solidFill>
              </a:rPr>
              <a:t>Key Characteristics: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628650" y="2810367"/>
            <a:ext cx="1108188" cy="16671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1200" b="1" dirty="0">
                <a:solidFill>
                  <a:srgbClr val="D92B2B"/>
                </a:solidFill>
              </a:rPr>
              <a:t>Criminal Offense:</a:t>
            </a:r>
            <a:endParaRPr lang="en-US" sz="1200" dirty="0"/>
          </a:p>
        </p:txBody>
      </p:sp>
      <p:sp>
        <p:nvSpPr>
          <p:cNvPr id="9" name="Text 6"/>
          <p:cNvSpPr/>
          <p:nvPr/>
        </p:nvSpPr>
        <p:spPr>
          <a:xfrm>
            <a:off x="1702672" y="2810367"/>
            <a:ext cx="1858522" cy="16671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1200" dirty="0">
                <a:solidFill>
                  <a:srgbClr val="333333"/>
                </a:solidFill>
              </a:rPr>
              <a:t>  Not merely a traffic violation</a:t>
            </a:r>
            <a:endParaRPr lang="en-US" sz="1200" dirty="0"/>
          </a:p>
        </p:txBody>
      </p:sp>
      <p:sp>
        <p:nvSpPr>
          <p:cNvPr id="10" name="Text 7"/>
          <p:cNvSpPr/>
          <p:nvPr/>
        </p:nvSpPr>
        <p:spPr>
          <a:xfrm>
            <a:off x="628650" y="3067542"/>
            <a:ext cx="1325876" cy="16671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1200" b="1" dirty="0">
                <a:solidFill>
                  <a:srgbClr val="D92B2B"/>
                </a:solidFill>
              </a:rPr>
              <a:t>Conscious Disregard:</a:t>
            </a:r>
            <a:endParaRPr lang="en-US" sz="1200" dirty="0"/>
          </a:p>
        </p:txBody>
      </p:sp>
      <p:sp>
        <p:nvSpPr>
          <p:cNvPr id="11" name="Text 8"/>
          <p:cNvSpPr/>
          <p:nvPr/>
        </p:nvSpPr>
        <p:spPr>
          <a:xfrm>
            <a:off x="1922237" y="3067542"/>
            <a:ext cx="1834861" cy="16671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1200" dirty="0">
                <a:solidFill>
                  <a:srgbClr val="333333"/>
                </a:solidFill>
              </a:rPr>
              <a:t>  Deliberate ignoring of safety</a:t>
            </a:r>
            <a:endParaRPr lang="en-US" sz="1200" dirty="0"/>
          </a:p>
        </p:txBody>
      </p:sp>
      <p:sp>
        <p:nvSpPr>
          <p:cNvPr id="12" name="Text 9"/>
          <p:cNvSpPr/>
          <p:nvPr/>
        </p:nvSpPr>
        <p:spPr>
          <a:xfrm>
            <a:off x="628650" y="3324717"/>
            <a:ext cx="867097" cy="16671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1200" b="1" dirty="0">
                <a:solidFill>
                  <a:srgbClr val="D92B2B"/>
                </a:solidFill>
              </a:rPr>
              <a:t>Extreme Risk:</a:t>
            </a:r>
            <a:endParaRPr lang="en-US" sz="1200" dirty="0"/>
          </a:p>
        </p:txBody>
      </p:sp>
      <p:sp>
        <p:nvSpPr>
          <p:cNvPr id="13" name="Text 10"/>
          <p:cNvSpPr/>
          <p:nvPr/>
        </p:nvSpPr>
        <p:spPr>
          <a:xfrm>
            <a:off x="1420798" y="3324717"/>
            <a:ext cx="3103157" cy="16671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1200" dirty="0">
                <a:solidFill>
                  <a:srgbClr val="333333"/>
                </a:solidFill>
              </a:rPr>
              <a:t>   Much higher likelihood of severe injury or death</a:t>
            </a:r>
            <a:endParaRPr lang="en-US" sz="1200" dirty="0"/>
          </a:p>
        </p:txBody>
      </p:sp>
      <p:sp>
        <p:nvSpPr>
          <p:cNvPr id="14" name="Text 11"/>
          <p:cNvSpPr/>
          <p:nvPr/>
        </p:nvSpPr>
        <p:spPr>
          <a:xfrm>
            <a:off x="628650" y="3581892"/>
            <a:ext cx="894540" cy="16671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1200" b="1" dirty="0">
                <a:solidFill>
                  <a:srgbClr val="D92B2B"/>
                </a:solidFill>
              </a:rPr>
              <a:t>Nature of Act:</a:t>
            </a:r>
            <a:endParaRPr lang="en-US" sz="1200" dirty="0"/>
          </a:p>
        </p:txBody>
      </p:sp>
      <p:sp>
        <p:nvSpPr>
          <p:cNvPr id="15" name="Text 12"/>
          <p:cNvSpPr/>
          <p:nvPr/>
        </p:nvSpPr>
        <p:spPr>
          <a:xfrm>
            <a:off x="1454786" y="3581892"/>
            <a:ext cx="3970061" cy="16671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1200" dirty="0">
                <a:solidFill>
                  <a:srgbClr val="333333"/>
                </a:solidFill>
              </a:rPr>
              <a:t>   Can be a single extreme act or series of dangerous maneuvers</a:t>
            </a:r>
            <a:endParaRPr lang="en-US" sz="1200" dirty="0"/>
          </a:p>
        </p:txBody>
      </p:sp>
      <p:sp>
        <p:nvSpPr>
          <p:cNvPr id="16" name="Shape 13"/>
          <p:cNvSpPr/>
          <p:nvPr/>
        </p:nvSpPr>
        <p:spPr>
          <a:xfrm>
            <a:off x="428625" y="4089224"/>
            <a:ext cx="5042957" cy="659011"/>
          </a:xfrm>
          <a:prstGeom prst="rect">
            <a:avLst/>
          </a:prstGeom>
          <a:solidFill>
            <a:srgbClr val="D92B2B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7" name="Text 14"/>
          <p:cNvSpPr/>
          <p:nvPr/>
        </p:nvSpPr>
        <p:spPr>
          <a:xfrm>
            <a:off x="571500" y="4174043"/>
            <a:ext cx="1170898" cy="11419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800"/>
              </a:lnSpc>
              <a:buNone/>
            </a:pPr>
            <a:r>
              <a:rPr lang="en-US" sz="1100" b="1" kern="0" spc="1" dirty="0">
                <a:solidFill>
                  <a:srgbClr val="F2F2F2"/>
                </a:solidFill>
              </a:rPr>
              <a:t>Legal Consequences</a:t>
            </a:r>
            <a:endParaRPr lang="en-US" sz="1100" dirty="0"/>
          </a:p>
        </p:txBody>
      </p:sp>
      <p:sp>
        <p:nvSpPr>
          <p:cNvPr id="18" name="Text 15"/>
          <p:cNvSpPr/>
          <p:nvPr/>
        </p:nvSpPr>
        <p:spPr>
          <a:xfrm>
            <a:off x="571500" y="4326015"/>
            <a:ext cx="4757207" cy="35907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200" dirty="0">
                <a:solidFill>
                  <a:srgbClr val="F2F2F2"/>
                </a:solidFill>
              </a:rPr>
              <a:t>Often results in criminal penalties, license suspension, or jail time. Significantly more severe than aggressive driving charges.</a:t>
            </a:r>
            <a:endParaRPr lang="en-US" sz="1200" dirty="0"/>
          </a:p>
        </p:txBody>
      </p:sp>
      <p:pic>
        <p:nvPicPr>
          <p:cNvPr id="19" name="Image 1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757332" y="1388673"/>
            <a:ext cx="3100918" cy="279475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50" y="642938"/>
            <a:ext cx="3870601" cy="428625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4442101" y="982098"/>
            <a:ext cx="4273274" cy="54861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602" b="1" dirty="0">
                <a:solidFill>
                  <a:srgbClr val="1A1A1A"/>
                </a:solidFill>
              </a:rPr>
              <a:t>Common Examples of Reckless Driving</a:t>
            </a:r>
            <a:endParaRPr lang="en-US" sz="1602" dirty="0"/>
          </a:p>
        </p:txBody>
      </p:sp>
      <p:sp>
        <p:nvSpPr>
          <p:cNvPr id="5" name="Text 1"/>
          <p:cNvSpPr/>
          <p:nvPr/>
        </p:nvSpPr>
        <p:spPr>
          <a:xfrm>
            <a:off x="4442101" y="1541832"/>
            <a:ext cx="2957989" cy="17242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285750" indent="-285750" algn="l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33333"/>
                </a:solidFill>
              </a:rPr>
              <a:t>Street racing or racing other vehicles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4442101" y="1799007"/>
            <a:ext cx="3527632" cy="17242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285750" indent="-285750" algn="l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33333"/>
                </a:solidFill>
              </a:rPr>
              <a:t>Excessive speeding far above the speed limit</a:t>
            </a:r>
            <a:endParaRPr lang="en-US" sz="1400" dirty="0"/>
          </a:p>
        </p:txBody>
      </p:sp>
      <p:sp>
        <p:nvSpPr>
          <p:cNvPr id="7" name="Text 3"/>
          <p:cNvSpPr/>
          <p:nvPr/>
        </p:nvSpPr>
        <p:spPr>
          <a:xfrm>
            <a:off x="4442101" y="2056182"/>
            <a:ext cx="2629631" cy="17242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285750" indent="-285750" algn="l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33333"/>
                </a:solidFill>
              </a:rPr>
              <a:t>Running red lights at high speed</a:t>
            </a:r>
            <a:endParaRPr lang="en-US" sz="1400" dirty="0"/>
          </a:p>
        </p:txBody>
      </p:sp>
      <p:sp>
        <p:nvSpPr>
          <p:cNvPr id="8" name="Text 4"/>
          <p:cNvSpPr/>
          <p:nvPr/>
        </p:nvSpPr>
        <p:spPr>
          <a:xfrm>
            <a:off x="4442101" y="2313357"/>
            <a:ext cx="3009478" cy="17242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285750" indent="-285750" algn="l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33333"/>
                </a:solidFill>
              </a:rPr>
              <a:t>Driving on the wrong side of the road</a:t>
            </a:r>
            <a:endParaRPr lang="en-US" sz="1400" dirty="0"/>
          </a:p>
        </p:txBody>
      </p:sp>
      <p:sp>
        <p:nvSpPr>
          <p:cNvPr id="9" name="Text 5"/>
          <p:cNvSpPr/>
          <p:nvPr/>
        </p:nvSpPr>
        <p:spPr>
          <a:xfrm>
            <a:off x="4442101" y="2570532"/>
            <a:ext cx="2386102" cy="17242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285750" indent="-285750" algn="l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33333"/>
                </a:solidFill>
              </a:rPr>
              <a:t>Passing school buses illegally</a:t>
            </a:r>
            <a:endParaRPr lang="en-US" sz="1400" dirty="0"/>
          </a:p>
        </p:txBody>
      </p:sp>
      <p:sp>
        <p:nvSpPr>
          <p:cNvPr id="10" name="Text 6"/>
          <p:cNvSpPr/>
          <p:nvPr/>
        </p:nvSpPr>
        <p:spPr>
          <a:xfrm>
            <a:off x="4442101" y="2827707"/>
            <a:ext cx="2984856" cy="17242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285750" indent="-285750" algn="l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33333"/>
                </a:solidFill>
              </a:rPr>
              <a:t>Intentionally cutting off other drivers</a:t>
            </a:r>
            <a:endParaRPr lang="en-US" sz="1400" dirty="0"/>
          </a:p>
        </p:txBody>
      </p:sp>
      <p:sp>
        <p:nvSpPr>
          <p:cNvPr id="11" name="Text 7"/>
          <p:cNvSpPr/>
          <p:nvPr/>
        </p:nvSpPr>
        <p:spPr>
          <a:xfrm>
            <a:off x="4442101" y="3084882"/>
            <a:ext cx="3708451" cy="17242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285750" indent="-285750" algn="l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33333"/>
                </a:solidFill>
              </a:rPr>
              <a:t>Driving at high speed through pedestrian areas</a:t>
            </a:r>
            <a:endParaRPr lang="en-US" sz="1400" dirty="0"/>
          </a:p>
        </p:txBody>
      </p:sp>
      <p:sp>
        <p:nvSpPr>
          <p:cNvPr id="12" name="Text 8"/>
          <p:cNvSpPr/>
          <p:nvPr/>
        </p:nvSpPr>
        <p:spPr>
          <a:xfrm>
            <a:off x="4442101" y="3342057"/>
            <a:ext cx="3732560" cy="17242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285750" indent="-285750" algn="l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33333"/>
                </a:solidFill>
              </a:rPr>
              <a:t>Evading police or fleeing from law enforcement</a:t>
            </a:r>
            <a:endParaRPr lang="en-US" sz="1400" dirty="0"/>
          </a:p>
        </p:txBody>
      </p:sp>
      <p:sp>
        <p:nvSpPr>
          <p:cNvPr id="13" name="Shape 9"/>
          <p:cNvSpPr/>
          <p:nvPr/>
        </p:nvSpPr>
        <p:spPr>
          <a:xfrm>
            <a:off x="4442101" y="3856408"/>
            <a:ext cx="4273274" cy="777162"/>
          </a:xfrm>
          <a:prstGeom prst="rect">
            <a:avLst/>
          </a:prstGeom>
          <a:solidFill>
            <a:srgbClr val="1A1A1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10"/>
          <p:cNvSpPr/>
          <p:nvPr/>
        </p:nvSpPr>
        <p:spPr>
          <a:xfrm>
            <a:off x="4584976" y="4010099"/>
            <a:ext cx="968150" cy="12432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800"/>
              </a:lnSpc>
              <a:buNone/>
            </a:pPr>
            <a:r>
              <a:rPr lang="en-US" sz="1400" b="1" kern="0" spc="1" dirty="0">
                <a:solidFill>
                  <a:srgbClr val="D92B2B"/>
                </a:solidFill>
              </a:rPr>
              <a:t>Extreme Risk</a:t>
            </a:r>
            <a:endParaRPr lang="en-US" sz="1400" dirty="0"/>
          </a:p>
        </p:txBody>
      </p:sp>
      <p:sp>
        <p:nvSpPr>
          <p:cNvPr id="15" name="Text 11"/>
          <p:cNvSpPr/>
          <p:nvPr/>
        </p:nvSpPr>
        <p:spPr>
          <a:xfrm>
            <a:off x="4584976" y="4176247"/>
            <a:ext cx="3987524" cy="35907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200" dirty="0">
                <a:solidFill>
                  <a:srgbClr val="F2F2F2"/>
                </a:solidFill>
              </a:rPr>
              <a:t>These behaviors demonstrate conscious disregard for safety and carry much higher likelihood of severe injury or death.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28625" y="1842585"/>
            <a:ext cx="4912695" cy="27430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602" b="1" dirty="0">
                <a:solidFill>
                  <a:srgbClr val="1A1A1A"/>
                </a:solidFill>
              </a:rPr>
              <a:t>Side-by-Side Comparison</a:t>
            </a:r>
            <a:endParaRPr lang="en-US" sz="1602" dirty="0"/>
          </a:p>
        </p:txBody>
      </p:sp>
      <p:sp>
        <p:nvSpPr>
          <p:cNvPr id="4" name="Shape 1"/>
          <p:cNvSpPr/>
          <p:nvPr/>
        </p:nvSpPr>
        <p:spPr>
          <a:xfrm>
            <a:off x="428625" y="2331207"/>
            <a:ext cx="4912695" cy="223242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428625" y="2331207"/>
            <a:ext cx="1228167" cy="223242"/>
          </a:xfrm>
          <a:prstGeom prst="rect">
            <a:avLst/>
          </a:prstGeom>
          <a:solidFill>
            <a:srgbClr val="1A1A1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428625" y="2533017"/>
            <a:ext cx="1228167" cy="21431"/>
          </a:xfrm>
          <a:prstGeom prst="rect">
            <a:avLst/>
          </a:prstGeom>
          <a:solidFill>
            <a:srgbClr val="D92B2B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428625" y="2324303"/>
            <a:ext cx="1228167" cy="237053"/>
          </a:xfrm>
          <a:prstGeom prst="rect">
            <a:avLst/>
          </a:prstGeom>
          <a:noFill/>
          <a:ln/>
        </p:spPr>
        <p:txBody>
          <a:bodyPr wrap="square" lIns="102108" tIns="102108" rIns="102108" bIns="0" rtlCol="0" anchor="ctr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1400" b="1" dirty="0">
                <a:solidFill>
                  <a:srgbClr val="F2F2F2"/>
                </a:solidFill>
              </a:rPr>
              <a:t>Feature</a:t>
            </a:r>
            <a:endParaRPr lang="en-US" sz="1400" dirty="0"/>
          </a:p>
        </p:txBody>
      </p:sp>
      <p:sp>
        <p:nvSpPr>
          <p:cNvPr id="8" name="Shape 5"/>
          <p:cNvSpPr/>
          <p:nvPr/>
        </p:nvSpPr>
        <p:spPr>
          <a:xfrm>
            <a:off x="1656792" y="2331207"/>
            <a:ext cx="1842250" cy="223242"/>
          </a:xfrm>
          <a:prstGeom prst="rect">
            <a:avLst/>
          </a:prstGeom>
          <a:solidFill>
            <a:srgbClr val="1A1A1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Shape 6"/>
          <p:cNvSpPr/>
          <p:nvPr/>
        </p:nvSpPr>
        <p:spPr>
          <a:xfrm>
            <a:off x="1656792" y="2533017"/>
            <a:ext cx="1842250" cy="21431"/>
          </a:xfrm>
          <a:prstGeom prst="rect">
            <a:avLst/>
          </a:prstGeom>
          <a:solidFill>
            <a:srgbClr val="D92B2B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Text 7"/>
          <p:cNvSpPr/>
          <p:nvPr/>
        </p:nvSpPr>
        <p:spPr>
          <a:xfrm>
            <a:off x="1656792" y="2324303"/>
            <a:ext cx="1842250" cy="237053"/>
          </a:xfrm>
          <a:prstGeom prst="rect">
            <a:avLst/>
          </a:prstGeom>
          <a:noFill/>
          <a:ln/>
        </p:spPr>
        <p:txBody>
          <a:bodyPr wrap="square" lIns="102108" tIns="102108" rIns="102108" bIns="0" rtlCol="0" anchor="ctr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1400" b="1" dirty="0">
                <a:solidFill>
                  <a:srgbClr val="F2F2F2"/>
                </a:solidFill>
              </a:rPr>
              <a:t>Aggressive Driving</a:t>
            </a:r>
            <a:endParaRPr lang="en-US" sz="1400" dirty="0"/>
          </a:p>
        </p:txBody>
      </p:sp>
      <p:sp>
        <p:nvSpPr>
          <p:cNvPr id="11" name="Shape 8"/>
          <p:cNvSpPr/>
          <p:nvPr/>
        </p:nvSpPr>
        <p:spPr>
          <a:xfrm>
            <a:off x="3499042" y="2331207"/>
            <a:ext cx="1842278" cy="223242"/>
          </a:xfrm>
          <a:prstGeom prst="rect">
            <a:avLst/>
          </a:prstGeom>
          <a:solidFill>
            <a:srgbClr val="1A1A1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Shape 9"/>
          <p:cNvSpPr/>
          <p:nvPr/>
        </p:nvSpPr>
        <p:spPr>
          <a:xfrm>
            <a:off x="3499042" y="2533017"/>
            <a:ext cx="1842278" cy="21431"/>
          </a:xfrm>
          <a:prstGeom prst="rect">
            <a:avLst/>
          </a:prstGeom>
          <a:solidFill>
            <a:srgbClr val="D92B2B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Text 10"/>
          <p:cNvSpPr/>
          <p:nvPr/>
        </p:nvSpPr>
        <p:spPr>
          <a:xfrm>
            <a:off x="3499042" y="2324303"/>
            <a:ext cx="1842278" cy="237053"/>
          </a:xfrm>
          <a:prstGeom prst="rect">
            <a:avLst/>
          </a:prstGeom>
          <a:noFill/>
          <a:ln/>
        </p:spPr>
        <p:txBody>
          <a:bodyPr wrap="square" lIns="102108" tIns="102108" rIns="102108" bIns="0" rtlCol="0" anchor="ctr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1400" b="1" dirty="0">
                <a:solidFill>
                  <a:srgbClr val="F2F2F2"/>
                </a:solidFill>
              </a:rPr>
              <a:t>Reckless Driving</a:t>
            </a:r>
            <a:endParaRPr lang="en-US" sz="1400" dirty="0"/>
          </a:p>
        </p:txBody>
      </p:sp>
      <p:sp>
        <p:nvSpPr>
          <p:cNvPr id="14" name="Shape 11"/>
          <p:cNvSpPr/>
          <p:nvPr/>
        </p:nvSpPr>
        <p:spPr>
          <a:xfrm>
            <a:off x="428625" y="2554449"/>
            <a:ext cx="4912695" cy="229298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5" name="Text 12"/>
          <p:cNvSpPr/>
          <p:nvPr/>
        </p:nvSpPr>
        <p:spPr>
          <a:xfrm>
            <a:off x="428625" y="2547014"/>
            <a:ext cx="1228167" cy="244169"/>
          </a:xfrm>
          <a:prstGeom prst="rect">
            <a:avLst/>
          </a:prstGeom>
          <a:noFill/>
          <a:ln/>
        </p:spPr>
        <p:txBody>
          <a:bodyPr wrap="square" lIns="102108" tIns="102108" rIns="102108" bIns="0" rtlCol="0" anchor="ctr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1000" b="1" dirty="0">
                <a:solidFill>
                  <a:srgbClr val="333333"/>
                </a:solidFill>
              </a:rPr>
              <a:t>Intent</a:t>
            </a:r>
            <a:endParaRPr lang="en-US" sz="1000" dirty="0"/>
          </a:p>
        </p:txBody>
      </p:sp>
      <p:sp>
        <p:nvSpPr>
          <p:cNvPr id="16" name="Text 13"/>
          <p:cNvSpPr/>
          <p:nvPr/>
        </p:nvSpPr>
        <p:spPr>
          <a:xfrm>
            <a:off x="1656792" y="2547014"/>
            <a:ext cx="1842250" cy="244169"/>
          </a:xfrm>
          <a:prstGeom prst="rect">
            <a:avLst/>
          </a:prstGeom>
          <a:noFill/>
          <a:ln/>
        </p:spPr>
        <p:txBody>
          <a:bodyPr wrap="square" lIns="102108" tIns="102108" rIns="102108" bIns="0" rtlCol="0" anchor="ctr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1000" dirty="0">
                <a:solidFill>
                  <a:srgbClr val="333333"/>
                </a:solidFill>
              </a:rPr>
              <a:t>Impatient or emotional</a:t>
            </a:r>
            <a:endParaRPr lang="en-US" sz="1000" dirty="0"/>
          </a:p>
        </p:txBody>
      </p:sp>
      <p:sp>
        <p:nvSpPr>
          <p:cNvPr id="17" name="Text 14"/>
          <p:cNvSpPr/>
          <p:nvPr/>
        </p:nvSpPr>
        <p:spPr>
          <a:xfrm>
            <a:off x="3499042" y="2547014"/>
            <a:ext cx="1842278" cy="244169"/>
          </a:xfrm>
          <a:prstGeom prst="rect">
            <a:avLst/>
          </a:prstGeom>
          <a:noFill/>
          <a:ln/>
        </p:spPr>
        <p:txBody>
          <a:bodyPr wrap="square" lIns="102108" tIns="102108" rIns="102108" bIns="0" rtlCol="0" anchor="ctr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1000" b="1" dirty="0">
                <a:solidFill>
                  <a:srgbClr val="333333"/>
                </a:solidFill>
              </a:rPr>
              <a:t>Willful disregard for safety</a:t>
            </a:r>
            <a:endParaRPr lang="en-US" sz="1000" dirty="0"/>
          </a:p>
        </p:txBody>
      </p:sp>
      <p:sp>
        <p:nvSpPr>
          <p:cNvPr id="18" name="Shape 15"/>
          <p:cNvSpPr/>
          <p:nvPr/>
        </p:nvSpPr>
        <p:spPr>
          <a:xfrm>
            <a:off x="428625" y="2783746"/>
            <a:ext cx="4912695" cy="232870"/>
          </a:xfrm>
          <a:prstGeom prst="rect">
            <a:avLst/>
          </a:prstGeom>
          <a:solidFill>
            <a:srgbClr val="F2F2F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9" name="Text 16"/>
          <p:cNvSpPr/>
          <p:nvPr/>
        </p:nvSpPr>
        <p:spPr>
          <a:xfrm>
            <a:off x="428625" y="2778097"/>
            <a:ext cx="1228167" cy="244169"/>
          </a:xfrm>
          <a:prstGeom prst="rect">
            <a:avLst/>
          </a:prstGeom>
          <a:noFill/>
          <a:ln/>
        </p:spPr>
        <p:txBody>
          <a:bodyPr wrap="square" lIns="102108" tIns="102108" rIns="102108" bIns="0" rtlCol="0" anchor="ctr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1000" b="1" dirty="0">
                <a:solidFill>
                  <a:srgbClr val="333333"/>
                </a:solidFill>
              </a:rPr>
              <a:t>Severity</a:t>
            </a:r>
            <a:endParaRPr lang="en-US" sz="1000" dirty="0"/>
          </a:p>
        </p:txBody>
      </p:sp>
      <p:sp>
        <p:nvSpPr>
          <p:cNvPr id="20" name="Text 17"/>
          <p:cNvSpPr/>
          <p:nvPr/>
        </p:nvSpPr>
        <p:spPr>
          <a:xfrm>
            <a:off x="1656792" y="2778097"/>
            <a:ext cx="1842250" cy="244169"/>
          </a:xfrm>
          <a:prstGeom prst="rect">
            <a:avLst/>
          </a:prstGeom>
          <a:noFill/>
          <a:ln/>
        </p:spPr>
        <p:txBody>
          <a:bodyPr wrap="square" lIns="102108" tIns="102108" rIns="102108" bIns="0" rtlCol="0" anchor="ctr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1000" dirty="0">
                <a:solidFill>
                  <a:srgbClr val="333333"/>
                </a:solidFill>
              </a:rPr>
              <a:t>Dangerous</a:t>
            </a:r>
            <a:endParaRPr lang="en-US" sz="1000" dirty="0"/>
          </a:p>
        </p:txBody>
      </p:sp>
      <p:sp>
        <p:nvSpPr>
          <p:cNvPr id="21" name="Text 18"/>
          <p:cNvSpPr/>
          <p:nvPr/>
        </p:nvSpPr>
        <p:spPr>
          <a:xfrm>
            <a:off x="3499042" y="2778097"/>
            <a:ext cx="1842278" cy="244169"/>
          </a:xfrm>
          <a:prstGeom prst="rect">
            <a:avLst/>
          </a:prstGeom>
          <a:noFill/>
          <a:ln/>
        </p:spPr>
        <p:txBody>
          <a:bodyPr wrap="square" lIns="102108" tIns="102108" rIns="102108" bIns="0" rtlCol="0" anchor="ctr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1000" b="1" dirty="0">
                <a:solidFill>
                  <a:srgbClr val="333333"/>
                </a:solidFill>
              </a:rPr>
              <a:t>Extremely dangerous</a:t>
            </a:r>
            <a:endParaRPr lang="en-US" sz="1000" dirty="0"/>
          </a:p>
        </p:txBody>
      </p:sp>
      <p:sp>
        <p:nvSpPr>
          <p:cNvPr id="22" name="Shape 19"/>
          <p:cNvSpPr/>
          <p:nvPr/>
        </p:nvSpPr>
        <p:spPr>
          <a:xfrm>
            <a:off x="428625" y="3016616"/>
            <a:ext cx="4912695" cy="23287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3" name="Text 20"/>
          <p:cNvSpPr/>
          <p:nvPr/>
        </p:nvSpPr>
        <p:spPr>
          <a:xfrm>
            <a:off x="428625" y="3010967"/>
            <a:ext cx="1228167" cy="244169"/>
          </a:xfrm>
          <a:prstGeom prst="rect">
            <a:avLst/>
          </a:prstGeom>
          <a:noFill/>
          <a:ln/>
        </p:spPr>
        <p:txBody>
          <a:bodyPr wrap="square" lIns="102108" tIns="102108" rIns="102108" bIns="0" rtlCol="0" anchor="ctr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1000" b="1" dirty="0">
                <a:solidFill>
                  <a:srgbClr val="333333"/>
                </a:solidFill>
              </a:rPr>
              <a:t>Legal Status</a:t>
            </a:r>
            <a:endParaRPr lang="en-US" sz="1000" dirty="0"/>
          </a:p>
        </p:txBody>
      </p:sp>
      <p:sp>
        <p:nvSpPr>
          <p:cNvPr id="24" name="Text 21"/>
          <p:cNvSpPr/>
          <p:nvPr/>
        </p:nvSpPr>
        <p:spPr>
          <a:xfrm>
            <a:off x="1656792" y="3010967"/>
            <a:ext cx="1842250" cy="244169"/>
          </a:xfrm>
          <a:prstGeom prst="rect">
            <a:avLst/>
          </a:prstGeom>
          <a:noFill/>
          <a:ln/>
        </p:spPr>
        <p:txBody>
          <a:bodyPr wrap="square" lIns="102108" tIns="102108" rIns="102108" bIns="0" rtlCol="0" anchor="ctr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1000" dirty="0">
                <a:solidFill>
                  <a:srgbClr val="333333"/>
                </a:solidFill>
              </a:rPr>
              <a:t>Usually traffic violations</a:t>
            </a:r>
            <a:endParaRPr lang="en-US" sz="1000" dirty="0"/>
          </a:p>
        </p:txBody>
      </p:sp>
      <p:sp>
        <p:nvSpPr>
          <p:cNvPr id="25" name="Text 22"/>
          <p:cNvSpPr/>
          <p:nvPr/>
        </p:nvSpPr>
        <p:spPr>
          <a:xfrm>
            <a:off x="3499042" y="3010967"/>
            <a:ext cx="1842278" cy="244169"/>
          </a:xfrm>
          <a:prstGeom prst="rect">
            <a:avLst/>
          </a:prstGeom>
          <a:noFill/>
          <a:ln/>
        </p:spPr>
        <p:txBody>
          <a:bodyPr wrap="square" lIns="102108" tIns="102108" rIns="102108" bIns="0" rtlCol="0" anchor="ctr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1000" b="1" dirty="0">
                <a:solidFill>
                  <a:srgbClr val="333333"/>
                </a:solidFill>
              </a:rPr>
              <a:t>Often a criminal offense</a:t>
            </a:r>
            <a:endParaRPr lang="en-US" sz="1000" dirty="0"/>
          </a:p>
        </p:txBody>
      </p:sp>
      <p:sp>
        <p:nvSpPr>
          <p:cNvPr id="26" name="Shape 23"/>
          <p:cNvSpPr/>
          <p:nvPr/>
        </p:nvSpPr>
        <p:spPr>
          <a:xfrm>
            <a:off x="428625" y="3249485"/>
            <a:ext cx="4912695" cy="232870"/>
          </a:xfrm>
          <a:prstGeom prst="rect">
            <a:avLst/>
          </a:prstGeom>
          <a:solidFill>
            <a:srgbClr val="F2F2F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7" name="Text 24"/>
          <p:cNvSpPr/>
          <p:nvPr/>
        </p:nvSpPr>
        <p:spPr>
          <a:xfrm>
            <a:off x="428625" y="3243836"/>
            <a:ext cx="1228167" cy="244169"/>
          </a:xfrm>
          <a:prstGeom prst="rect">
            <a:avLst/>
          </a:prstGeom>
          <a:noFill/>
          <a:ln/>
        </p:spPr>
        <p:txBody>
          <a:bodyPr wrap="square" lIns="102108" tIns="102108" rIns="102108" bIns="0" rtlCol="0" anchor="ctr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1000" b="1" dirty="0">
                <a:solidFill>
                  <a:srgbClr val="333333"/>
                </a:solidFill>
              </a:rPr>
              <a:t>Pattern</a:t>
            </a:r>
            <a:endParaRPr lang="en-US" sz="1000" dirty="0"/>
          </a:p>
        </p:txBody>
      </p:sp>
      <p:sp>
        <p:nvSpPr>
          <p:cNvPr id="28" name="Text 25"/>
          <p:cNvSpPr/>
          <p:nvPr/>
        </p:nvSpPr>
        <p:spPr>
          <a:xfrm>
            <a:off x="1656792" y="3243836"/>
            <a:ext cx="1842250" cy="244169"/>
          </a:xfrm>
          <a:prstGeom prst="rect">
            <a:avLst/>
          </a:prstGeom>
          <a:noFill/>
          <a:ln/>
        </p:spPr>
        <p:txBody>
          <a:bodyPr wrap="square" lIns="102108" tIns="102108" rIns="102108" bIns="0" rtlCol="0" anchor="ctr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1000" dirty="0">
                <a:solidFill>
                  <a:srgbClr val="333333"/>
                </a:solidFill>
              </a:rPr>
              <a:t>Series of unsafe behaviors</a:t>
            </a:r>
            <a:endParaRPr lang="en-US" sz="1000" dirty="0"/>
          </a:p>
        </p:txBody>
      </p:sp>
      <p:sp>
        <p:nvSpPr>
          <p:cNvPr id="29" name="Text 26"/>
          <p:cNvSpPr/>
          <p:nvPr/>
        </p:nvSpPr>
        <p:spPr>
          <a:xfrm>
            <a:off x="3499042" y="3243836"/>
            <a:ext cx="1842278" cy="244169"/>
          </a:xfrm>
          <a:prstGeom prst="rect">
            <a:avLst/>
          </a:prstGeom>
          <a:noFill/>
          <a:ln/>
        </p:spPr>
        <p:txBody>
          <a:bodyPr wrap="square" lIns="102108" tIns="102108" rIns="102108" bIns="0" rtlCol="0" anchor="ctr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1000" b="1" dirty="0">
                <a:solidFill>
                  <a:srgbClr val="333333"/>
                </a:solidFill>
              </a:rPr>
              <a:t>One or more extreme acts</a:t>
            </a:r>
            <a:endParaRPr lang="en-US" sz="1000" dirty="0"/>
          </a:p>
        </p:txBody>
      </p:sp>
      <p:sp>
        <p:nvSpPr>
          <p:cNvPr id="30" name="Shape 27"/>
          <p:cNvSpPr/>
          <p:nvPr/>
        </p:nvSpPr>
        <p:spPr>
          <a:xfrm>
            <a:off x="428625" y="3482355"/>
            <a:ext cx="4912695" cy="23287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 sz="2800"/>
          </a:p>
        </p:txBody>
      </p:sp>
      <p:sp>
        <p:nvSpPr>
          <p:cNvPr id="31" name="Text 28"/>
          <p:cNvSpPr/>
          <p:nvPr/>
        </p:nvSpPr>
        <p:spPr>
          <a:xfrm>
            <a:off x="428625" y="3476706"/>
            <a:ext cx="1228167" cy="244169"/>
          </a:xfrm>
          <a:prstGeom prst="rect">
            <a:avLst/>
          </a:prstGeom>
          <a:noFill/>
          <a:ln/>
        </p:spPr>
        <p:txBody>
          <a:bodyPr wrap="square" lIns="102108" tIns="102108" rIns="102108" bIns="0" rtlCol="0" anchor="ctr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1000" b="1" dirty="0">
                <a:solidFill>
                  <a:srgbClr val="333333"/>
                </a:solidFill>
              </a:rPr>
              <a:t>Risk Level</a:t>
            </a:r>
            <a:endParaRPr lang="en-US" sz="1000" dirty="0"/>
          </a:p>
        </p:txBody>
      </p:sp>
      <p:sp>
        <p:nvSpPr>
          <p:cNvPr id="32" name="Text 29"/>
          <p:cNvSpPr/>
          <p:nvPr/>
        </p:nvSpPr>
        <p:spPr>
          <a:xfrm>
            <a:off x="1656792" y="3476706"/>
            <a:ext cx="1842250" cy="244169"/>
          </a:xfrm>
          <a:prstGeom prst="rect">
            <a:avLst/>
          </a:prstGeom>
          <a:noFill/>
          <a:ln/>
        </p:spPr>
        <p:txBody>
          <a:bodyPr wrap="square" lIns="102108" tIns="102108" rIns="102108" bIns="0" rtlCol="0" anchor="ctr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1000" dirty="0">
                <a:solidFill>
                  <a:srgbClr val="333333"/>
                </a:solidFill>
              </a:rPr>
              <a:t>High</a:t>
            </a:r>
            <a:endParaRPr lang="en-US" sz="1000" dirty="0"/>
          </a:p>
        </p:txBody>
      </p:sp>
      <p:sp>
        <p:nvSpPr>
          <p:cNvPr id="33" name="Text 30"/>
          <p:cNvSpPr/>
          <p:nvPr/>
        </p:nvSpPr>
        <p:spPr>
          <a:xfrm>
            <a:off x="3499042" y="3476706"/>
            <a:ext cx="1842278" cy="244169"/>
          </a:xfrm>
          <a:prstGeom prst="rect">
            <a:avLst/>
          </a:prstGeom>
          <a:noFill/>
          <a:ln/>
        </p:spPr>
        <p:txBody>
          <a:bodyPr wrap="square" lIns="102108" tIns="102108" rIns="102108" bIns="0" rtlCol="0" anchor="ctr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1000" b="1" dirty="0">
                <a:solidFill>
                  <a:srgbClr val="333333"/>
                </a:solidFill>
              </a:rPr>
              <a:t>Very high</a:t>
            </a:r>
            <a:endParaRPr lang="en-US" sz="1000" dirty="0"/>
          </a:p>
        </p:txBody>
      </p:sp>
      <p:pic>
        <p:nvPicPr>
          <p:cNvPr id="34" name="Image 1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627070" y="1506374"/>
            <a:ext cx="3231180" cy="25593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28625" y="1371070"/>
            <a:ext cx="3196003" cy="30636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2800" b="1" dirty="0">
                <a:solidFill>
                  <a:srgbClr val="1A1A1A"/>
                </a:solidFill>
              </a:rPr>
              <a:t>The Legal Perspective</a:t>
            </a:r>
            <a:endParaRPr lang="en-US" sz="2800" dirty="0"/>
          </a:p>
        </p:txBody>
      </p:sp>
      <p:sp>
        <p:nvSpPr>
          <p:cNvPr id="4" name="Text 1"/>
          <p:cNvSpPr/>
          <p:nvPr/>
        </p:nvSpPr>
        <p:spPr>
          <a:xfrm>
            <a:off x="428625" y="1859691"/>
            <a:ext cx="1024768" cy="11419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800"/>
              </a:lnSpc>
              <a:buNone/>
            </a:pPr>
            <a:r>
              <a:rPr lang="en-US" sz="1100" b="1" kern="0" spc="1" dirty="0">
                <a:solidFill>
                  <a:srgbClr val="D92B2B"/>
                </a:solidFill>
              </a:rPr>
              <a:t>NHTSA Definition</a:t>
            </a:r>
            <a:endParaRPr lang="en-US" sz="1100" dirty="0"/>
          </a:p>
        </p:txBody>
      </p:sp>
      <p:sp>
        <p:nvSpPr>
          <p:cNvPr id="5" name="Text 2"/>
          <p:cNvSpPr/>
          <p:nvPr/>
        </p:nvSpPr>
        <p:spPr>
          <a:xfrm>
            <a:off x="428625" y="2032927"/>
            <a:ext cx="5328707" cy="35907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200" dirty="0">
                <a:solidFill>
                  <a:srgbClr val="333333"/>
                </a:solidFill>
              </a:rPr>
              <a:t>The operation of a vehicle in a manner that endangers or is likely to endanger persons or property, which can include a number of different moving traffic offenses.</a:t>
            </a:r>
            <a:endParaRPr lang="en-US" sz="1200" dirty="0"/>
          </a:p>
        </p:txBody>
      </p:sp>
      <p:sp>
        <p:nvSpPr>
          <p:cNvPr id="6" name="Text 3"/>
          <p:cNvSpPr/>
          <p:nvPr/>
        </p:nvSpPr>
        <p:spPr>
          <a:xfrm>
            <a:off x="428625" y="2554421"/>
            <a:ext cx="1305935" cy="11419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800"/>
              </a:lnSpc>
              <a:buNone/>
            </a:pPr>
            <a:r>
              <a:rPr lang="en-US" sz="1100" b="1" kern="0" spc="1" dirty="0">
                <a:solidFill>
                  <a:srgbClr val="D92B2B"/>
                </a:solidFill>
              </a:rPr>
              <a:t>State Law Recognition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428625" y="2727657"/>
            <a:ext cx="5440547" cy="53860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200">
                <a:solidFill>
                  <a:srgbClr val="333333"/>
                </a:solidFill>
              </a:rPr>
              <a:t>Some </a:t>
            </a:r>
            <a:r>
              <a:rPr lang="en-US" sz="1200" dirty="0">
                <a:solidFill>
                  <a:srgbClr val="333333"/>
                </a:solidFill>
              </a:rPr>
              <a:t>states* formally recognize aggressive driving as a chargeable offense, an enhancement added when multiple violations occur together, or a precursor to </a:t>
            </a:r>
          </a:p>
          <a:p>
            <a:pPr marL="0" indent="0" algn="l">
              <a:lnSpc>
                <a:spcPts val="1400"/>
              </a:lnSpc>
              <a:buNone/>
            </a:pPr>
            <a:r>
              <a:rPr lang="en-US" sz="1200" dirty="0">
                <a:solidFill>
                  <a:srgbClr val="333333"/>
                </a:solidFill>
              </a:rPr>
              <a:t>reckless driving.                                               </a:t>
            </a:r>
            <a:r>
              <a:rPr lang="en-US" sz="1000" i="1" dirty="0">
                <a:solidFill>
                  <a:srgbClr val="333333"/>
                </a:solidFill>
              </a:rPr>
              <a:t>*Check with your own state’s laws to confirm</a:t>
            </a:r>
            <a:endParaRPr lang="en-US" sz="1000" i="1" dirty="0"/>
          </a:p>
        </p:txBody>
      </p:sp>
      <p:sp>
        <p:nvSpPr>
          <p:cNvPr id="8" name="Text 5"/>
          <p:cNvSpPr/>
          <p:nvPr/>
        </p:nvSpPr>
        <p:spPr>
          <a:xfrm>
            <a:off x="428625" y="3483061"/>
            <a:ext cx="1183978" cy="11419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800"/>
              </a:lnSpc>
              <a:buNone/>
            </a:pPr>
            <a:r>
              <a:rPr lang="en-US" sz="1100" b="1" kern="0" spc="1" dirty="0">
                <a:solidFill>
                  <a:srgbClr val="1A1A1A"/>
                </a:solidFill>
              </a:rPr>
              <a:t>The Escalation Path:</a:t>
            </a:r>
            <a:endParaRPr lang="en-US" sz="1100" dirty="0"/>
          </a:p>
        </p:txBody>
      </p:sp>
      <p:sp>
        <p:nvSpPr>
          <p:cNvPr id="9" name="Text 6"/>
          <p:cNvSpPr/>
          <p:nvPr/>
        </p:nvSpPr>
        <p:spPr>
          <a:xfrm>
            <a:off x="428625" y="3706303"/>
            <a:ext cx="2041777" cy="15606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1200" dirty="0">
                <a:solidFill>
                  <a:srgbClr val="333333"/>
                </a:solidFill>
              </a:rPr>
              <a:t>Speeding only → Traffic violation</a:t>
            </a:r>
            <a:endParaRPr lang="en-US" sz="1200" dirty="0"/>
          </a:p>
        </p:txBody>
      </p:sp>
      <p:sp>
        <p:nvSpPr>
          <p:cNvPr id="10" name="Text 7"/>
          <p:cNvSpPr/>
          <p:nvPr/>
        </p:nvSpPr>
        <p:spPr>
          <a:xfrm>
            <a:off x="428625" y="3949190"/>
            <a:ext cx="3271601" cy="15606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1200" dirty="0">
                <a:solidFill>
                  <a:srgbClr val="333333"/>
                </a:solidFill>
              </a:rPr>
              <a:t>Speeding + Unsafe lane change → Aggressive driving</a:t>
            </a:r>
            <a:endParaRPr lang="en-US" sz="1200" dirty="0"/>
          </a:p>
        </p:txBody>
      </p:sp>
      <p:sp>
        <p:nvSpPr>
          <p:cNvPr id="11" name="Text 8"/>
          <p:cNvSpPr/>
          <p:nvPr/>
        </p:nvSpPr>
        <p:spPr>
          <a:xfrm>
            <a:off x="428625" y="4192078"/>
            <a:ext cx="4696350" cy="15606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1200" dirty="0">
                <a:solidFill>
                  <a:srgbClr val="333333"/>
                </a:solidFill>
              </a:rPr>
              <a:t>Speeding + Unsafe lane change + Running red light → Likely reckless driving</a:t>
            </a:r>
            <a:endParaRPr lang="en-US" sz="12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0972B9D-E609-CC5E-0A08-1E13D6E154B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32"/>
          <a:stretch>
            <a:fillRect/>
          </a:stretch>
        </p:blipFill>
        <p:spPr bwMode="auto">
          <a:xfrm>
            <a:off x="5869172" y="610765"/>
            <a:ext cx="3206550" cy="41157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ACTION" val="AutoStart"/>
  <p:tag name="SLIDELIZARD_POLLTEMPLATEID" val="5f2d430953a9432925c617cf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ACTION" val="AutoStart"/>
  <p:tag name="SLIDELIZARD_POLLTEMPLATEID" val="5f2d430953a9432925c617cf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ACTION" val="AutoStart"/>
  <p:tag name="SLIDELIZARD_POLLTEMPLATEID" val="5f2d430953a9432925c617cf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ACTION" val="AutoStart"/>
  <p:tag name="SLIDELIZARD_POLLTEMPLATEID" val="5f2d430953a9432925c617cf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ACTION" val="AutoStart"/>
  <p:tag name="SLIDELIZARD_POLLTEMPLATEID" val="5f2d430953a9432925c617cf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ACTION" val="AutoStart"/>
  <p:tag name="SLIDELIZARD_POLLTEMPLATEID" val="5f2d430953a9432925c617cf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ACTION" val="AutoStart"/>
  <p:tag name="SLIDELIZARD_POLLTEMPLATEID" val="5f2d430953a9432925c617cf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ACTION" val="AutoStart"/>
  <p:tag name="SLIDELIZARD_POLLTEMPLATEID" val="5f2d430953a9432925c617cf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ACTION" val="AutoStart"/>
  <p:tag name="SLIDELIZARD_POLLTEMPLATEID" val="5f2d430953a9432925c617cf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ACTION" val="AutoStart"/>
  <p:tag name="SLIDELIZARD_POLLTEMPLATEID" val="5f2d430953a9432925c617cf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ACTION" val="AutoStart"/>
  <p:tag name="SLIDELIZARD_POLLTEMPLATEID" val="5f2d430953a9432925c617cf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0ACCD7EC81C64FBF0AA5DF7123994B" ma:contentTypeVersion="17" ma:contentTypeDescription="Create a new document." ma:contentTypeScope="" ma:versionID="7b694dc97f7284de5a3bc3df384ab68d">
  <xsd:schema xmlns:xsd="http://www.w3.org/2001/XMLSchema" xmlns:xs="http://www.w3.org/2001/XMLSchema" xmlns:p="http://schemas.microsoft.com/office/2006/metadata/properties" xmlns:ns2="814941d3-0bed-4072-9186-8da159d3dd62" xmlns:ns3="11c256e9-ae0b-4ae0-b407-e43d7c6c277a" targetNamespace="http://schemas.microsoft.com/office/2006/metadata/properties" ma:root="true" ma:fieldsID="4e3bc05eb4fb851c015aaa5fa9feaaab" ns2:_="" ns3:_="">
    <xsd:import namespace="814941d3-0bed-4072-9186-8da159d3dd62"/>
    <xsd:import namespace="11c256e9-ae0b-4ae0-b407-e43d7c6c277a"/>
    <xsd:element name="properties">
      <xsd:complexType>
        <xsd:sequence>
          <xsd:element name="documentManagement">
            <xsd:complexType>
              <xsd:all>
                <xsd:element ref="ns2:Purpose" minOccurs="0"/>
                <xsd:element ref="ns2:Topic" minOccurs="0"/>
                <xsd:element ref="ns2:Status" minOccurs="0"/>
                <xsd:element ref="ns2:Product" minOccurs="0"/>
                <xsd:element ref="ns2:lcf76f155ced4ddcb4097134ff3c332f" minOccurs="0"/>
                <xsd:element ref="ns3:TaxCatchAll" minOccurs="0"/>
                <xsd:element ref="ns2:SupportMateria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4941d3-0bed-4072-9186-8da159d3dd62" elementFormDefault="qualified">
    <xsd:import namespace="http://schemas.microsoft.com/office/2006/documentManagement/types"/>
    <xsd:import namespace="http://schemas.microsoft.com/office/infopath/2007/PartnerControls"/>
    <xsd:element name="Purpose" ma:index="8" nillable="true" ma:displayName="Purpose" ma:format="Dropdown" ma:internalName="Purpose">
      <xsd:simpleType>
        <xsd:restriction base="dms:Choice">
          <xsd:enumeration value="Internal Support"/>
          <xsd:enumeration value="Pricing"/>
          <xsd:enumeration value="Project Plan"/>
          <xsd:enumeration value="Quote"/>
          <xsd:enumeration value="R&amp;D - Internal"/>
          <xsd:enumeration value="Reference Material - External"/>
          <xsd:enumeration value="Strategy"/>
          <xsd:enumeration value="Support"/>
          <xsd:enumeration value="Testing-Feedback"/>
          <xsd:enumeration value="N/A"/>
        </xsd:restriction>
      </xsd:simpleType>
    </xsd:element>
    <xsd:element name="Topic" ma:index="9" nillable="true" ma:displayName="Topic" ma:format="Dropdown" ma:internalName="Topic">
      <xsd:simpleType>
        <xsd:restriction base="dms:Choice">
          <xsd:enumeration value="Alcohol"/>
          <xsd:enumeration value="Concussion"/>
          <xsd:enumeration value="Driving Safety"/>
          <xsd:enumeration value="Drowsy/Distracted"/>
          <xsd:enumeration value="PAT"/>
          <xsd:enumeration value="Product Design"/>
          <xsd:enumeration value="Opioid"/>
          <xsd:enumeration value="SIDNE"/>
          <xsd:enumeration value="Roadster"/>
          <xsd:enumeration value="Speeding"/>
          <xsd:enumeration value="THC"/>
          <xsd:enumeration value="Training"/>
          <xsd:enumeration value="Vaping"/>
          <xsd:enumeration value="n/a"/>
        </xsd:restriction>
      </xsd:simpleType>
    </xsd:element>
    <xsd:element name="Status" ma:index="10" nillable="true" ma:displayName="Status" ma:format="Dropdown" ma:internalName="Status">
      <xsd:simpleType>
        <xsd:restriction base="dms:Choice">
          <xsd:enumeration value="Draft"/>
          <xsd:enumeration value="Approved"/>
        </xsd:restriction>
      </xsd:simpleType>
    </xsd:element>
    <xsd:element name="Product" ma:index="11" nillable="true" ma:displayName="Product" ma:format="Dropdown" ma:internalName="Product">
      <xsd:simpleType>
        <xsd:restriction base="dms:Choice">
          <xsd:enumeration value="Accessory"/>
          <xsd:enumeration value="Activity"/>
          <xsd:enumeration value="DIES"/>
          <xsd:enumeration value="Goggle"/>
          <xsd:enumeration value="intoxiclock"/>
          <xsd:enumeration value="Poster"/>
          <xsd:enumeration value="Plan My Ride"/>
          <xsd:enumeration value="RTFS"/>
          <xsd:enumeration value="SIDNE"/>
          <xsd:enumeration value="Speeding"/>
          <xsd:enumeration value="TNL"/>
          <xsd:enumeration value="TFT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4afb09c-3a82-426f-9498-67dd8a41dd4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SupportMaterial" ma:index="15" nillable="true" ma:displayName="Support Material" ma:format="Dropdown" ma:internalName="SupportMaterial">
      <xsd:simpleType>
        <xsd:restriction base="dms:Choice">
          <xsd:enumeration value="Activity"/>
          <xsd:enumeration value="Agenda"/>
          <xsd:enumeration value="Storyboard"/>
          <xsd:enumeration value="User Guide"/>
          <xsd:enumeration value="n/a"/>
        </xsd:restriction>
      </xsd:simpleType>
    </xsd:element>
    <xsd:element name="MediaServiceMetadata" ma:index="1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c256e9-ae0b-4ae0-b407-e43d7c6c277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2a827e5-3393-4289-987f-78389e88ae29}" ma:internalName="TaxCatchAll" ma:showField="CatchAllData" ma:web="11c256e9-ae0b-4ae0-b407-e43d7c6c277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14941d3-0bed-4072-9186-8da159d3dd62">
      <Terms xmlns="http://schemas.microsoft.com/office/infopath/2007/PartnerControls"/>
    </lcf76f155ced4ddcb4097134ff3c332f>
    <Product xmlns="814941d3-0bed-4072-9186-8da159d3dd62">Accessory</Product>
    <Status xmlns="814941d3-0bed-4072-9186-8da159d3dd62">Draft</Status>
    <SupportMaterial xmlns="814941d3-0bed-4072-9186-8da159d3dd62">User Guide</SupportMaterial>
    <Topic xmlns="814941d3-0bed-4072-9186-8da159d3dd62">Speeding</Topic>
    <TaxCatchAll xmlns="11c256e9-ae0b-4ae0-b407-e43d7c6c277a" xsi:nil="true"/>
    <Purpose xmlns="814941d3-0bed-4072-9186-8da159d3dd62">Support</Purpose>
  </documentManagement>
</p:properties>
</file>

<file path=customXml/itemProps1.xml><?xml version="1.0" encoding="utf-8"?>
<ds:datastoreItem xmlns:ds="http://schemas.openxmlformats.org/officeDocument/2006/customXml" ds:itemID="{5A5A4F8C-7EC1-40CF-83F4-C20412B605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4941d3-0bed-4072-9186-8da159d3dd62"/>
    <ds:schemaRef ds:uri="11c256e9-ae0b-4ae0-b407-e43d7c6c277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198A3FF-A523-4C18-AEFE-47F19BF4EB8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9E1C0EB-893E-4D96-A9A5-FA3A6BE63E3A}">
  <ds:schemaRefs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11c256e9-ae0b-4ae0-b407-e43d7c6c277a"/>
    <ds:schemaRef ds:uri="814941d3-0bed-4072-9186-8da159d3dd62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3590</TotalTime>
  <Words>1117</Words>
  <Application>Microsoft Macintosh PowerPoint</Application>
  <PresentationFormat>On-screen Show (16:9)</PresentationFormat>
  <Paragraphs>175</Paragraphs>
  <Slides>21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Abadi Extra Light</vt:lpstr>
      <vt:lpstr>Aptos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What is a key factor in Aggressive Driving?</vt:lpstr>
      <vt:lpstr>1. What is a key factor in Aggressive Driving?</vt:lpstr>
      <vt:lpstr>2. What is a key factor in Reckless Driving?</vt:lpstr>
      <vt:lpstr>2. What is a key factor in Reckless Driving?</vt:lpstr>
      <vt:lpstr>3. Why does aggressive and reckless driving reduce situational awareness?</vt:lpstr>
      <vt:lpstr>3. Why does aggressive and reckless driving reduce situational awareness?</vt:lpstr>
      <vt:lpstr>4. What kinds of reaction errors happen more often at high speed?</vt:lpstr>
      <vt:lpstr>4. What kinds of reaction errors happen more often at high speed?</vt:lpstr>
      <vt:lpstr>5. True or False?       Reckless driving only puts the driver at risk</vt:lpstr>
      <vt:lpstr>5. True or False?       Reckless driving only puts the driver at risk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Aggressive vs Reckless Driving Understanding Risks</dc:title>
  <dc:subject>Speeding</dc:subject>
  <dc:creator/>
  <cp:lastModifiedBy>Lisa Koehler</cp:lastModifiedBy>
  <cp:revision>13</cp:revision>
  <dcterms:created xsi:type="dcterms:W3CDTF">2026-01-07T21:09:41Z</dcterms:created>
  <dcterms:modified xsi:type="dcterms:W3CDTF">2026-04-10T19:22:44Z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0x0101006B0ACCD7EC81C64FBF0AA5DF7123994B</vt:lpwstr>
  </property>
  <property fmtid="{D5CDD505-2E9C-101B-9397-08002B2CF9AE}" pid="3" name="MediaServiceImageTags">
    <vt:lpwstr/>
  </property>
</Properties>
</file>